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DM Sans Bold" charset="1" panose="00000000000000000000"/>
      <p:regular r:id="rId25"/>
    </p:embeddedFont>
    <p:embeddedFont>
      <p:font typeface="Open Sauce" charset="1" panose="000005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jpeg>
</file>

<file path=ppt/media/image2.sv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10800000">
            <a:off x="1028700" y="7186944"/>
            <a:ext cx="19970002" cy="9914866"/>
            <a:chOff x="0" y="0"/>
            <a:chExt cx="1557574" cy="773317"/>
          </a:xfrm>
        </p:grpSpPr>
        <p:sp>
          <p:nvSpPr>
            <p:cNvPr name="Freeform 3" id="3"/>
            <p:cNvSpPr/>
            <p:nvPr/>
          </p:nvSpPr>
          <p:spPr>
            <a:xfrm flipH="false" flipV="false" rot="0">
              <a:off x="17653" y="0"/>
              <a:ext cx="1522267" cy="763314"/>
            </a:xfrm>
            <a:custGeom>
              <a:avLst/>
              <a:gdLst/>
              <a:ahLst/>
              <a:cxnLst/>
              <a:rect r="r" b="b" t="t" l="l"/>
              <a:pathLst>
                <a:path h="763314" w="1522267">
                  <a:moveTo>
                    <a:pt x="783692" y="750917"/>
                  </a:moveTo>
                  <a:lnTo>
                    <a:pt x="1517363" y="22399"/>
                  </a:lnTo>
                  <a:cubicBezTo>
                    <a:pt x="1521129" y="18659"/>
                    <a:pt x="1522267" y="13017"/>
                    <a:pt x="1520245" y="8109"/>
                  </a:cubicBezTo>
                  <a:cubicBezTo>
                    <a:pt x="1518222" y="3202"/>
                    <a:pt x="1513439" y="0"/>
                    <a:pt x="1508131" y="0"/>
                  </a:cubicBezTo>
                  <a:lnTo>
                    <a:pt x="14137" y="0"/>
                  </a:lnTo>
                  <a:cubicBezTo>
                    <a:pt x="8829" y="0"/>
                    <a:pt x="4046" y="3202"/>
                    <a:pt x="2023" y="8109"/>
                  </a:cubicBezTo>
                  <a:cubicBezTo>
                    <a:pt x="0" y="13017"/>
                    <a:pt x="1138" y="18659"/>
                    <a:pt x="4905" y="22399"/>
                  </a:cubicBezTo>
                  <a:lnTo>
                    <a:pt x="738576" y="750917"/>
                  </a:lnTo>
                  <a:cubicBezTo>
                    <a:pt x="751060" y="763314"/>
                    <a:pt x="771208" y="763314"/>
                    <a:pt x="783692" y="750917"/>
                  </a:cubicBezTo>
                  <a:close/>
                </a:path>
              </a:pathLst>
            </a:custGeom>
            <a:solidFill>
              <a:srgbClr val="51B2BA"/>
            </a:solidFill>
          </p:spPr>
        </p:sp>
        <p:sp>
          <p:nvSpPr>
            <p:cNvPr name="TextBox 4" id="4"/>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3760050" y="-6813160"/>
            <a:ext cx="18788758" cy="9328392"/>
            <a:chOff x="0" y="0"/>
            <a:chExt cx="1557574" cy="773317"/>
          </a:xfrm>
        </p:grpSpPr>
        <p:sp>
          <p:nvSpPr>
            <p:cNvPr name="Freeform 6" id="6"/>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183685"/>
            </a:solidFill>
          </p:spPr>
        </p:sp>
        <p:sp>
          <p:nvSpPr>
            <p:cNvPr name="TextBox 7" id="7"/>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AutoShape 8" id="8"/>
          <p:cNvSpPr/>
          <p:nvPr/>
        </p:nvSpPr>
        <p:spPr>
          <a:xfrm>
            <a:off x="6063734" y="8186973"/>
            <a:ext cx="2647400" cy="0"/>
          </a:xfrm>
          <a:prstGeom prst="line">
            <a:avLst/>
          </a:prstGeom>
          <a:ln cap="rnd" w="66675">
            <a:solidFill>
              <a:srgbClr val="183685"/>
            </a:solidFill>
            <a:prstDash val="solid"/>
            <a:headEnd type="none" len="sm" w="sm"/>
            <a:tailEnd type="none" len="sm" w="sm"/>
          </a:ln>
        </p:spPr>
      </p:sp>
      <p:sp>
        <p:nvSpPr>
          <p:cNvPr name="Freeform 9" id="9"/>
          <p:cNvSpPr/>
          <p:nvPr/>
        </p:nvSpPr>
        <p:spPr>
          <a:xfrm flipH="false" flipV="false" rot="0">
            <a:off x="12781696" y="721307"/>
            <a:ext cx="745465" cy="614786"/>
          </a:xfrm>
          <a:custGeom>
            <a:avLst/>
            <a:gdLst/>
            <a:ahLst/>
            <a:cxnLst/>
            <a:rect r="r" b="b" t="t" l="l"/>
            <a:pathLst>
              <a:path h="614786" w="745465">
                <a:moveTo>
                  <a:pt x="0" y="0"/>
                </a:moveTo>
                <a:lnTo>
                  <a:pt x="745466" y="0"/>
                </a:lnTo>
                <a:lnTo>
                  <a:pt x="745466"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2700000">
            <a:off x="9886403" y="1707732"/>
            <a:ext cx="2254596" cy="2254596"/>
            <a:chOff x="0" y="0"/>
            <a:chExt cx="593803" cy="593803"/>
          </a:xfrm>
        </p:grpSpPr>
        <p:sp>
          <p:nvSpPr>
            <p:cNvPr name="Freeform 11" id="11"/>
            <p:cNvSpPr/>
            <p:nvPr/>
          </p:nvSpPr>
          <p:spPr>
            <a:xfrm flipH="false" flipV="false" rot="0">
              <a:off x="0" y="0"/>
              <a:ext cx="593803" cy="593803"/>
            </a:xfrm>
            <a:custGeom>
              <a:avLst/>
              <a:gdLst/>
              <a:ahLst/>
              <a:cxnLst/>
              <a:rect r="r" b="b" t="t" l="l"/>
              <a:pathLst>
                <a:path h="593803" w="593803">
                  <a:moveTo>
                    <a:pt x="161390" y="0"/>
                  </a:moveTo>
                  <a:lnTo>
                    <a:pt x="432413" y="0"/>
                  </a:lnTo>
                  <a:cubicBezTo>
                    <a:pt x="475216" y="0"/>
                    <a:pt x="516266" y="17004"/>
                    <a:pt x="546533" y="47270"/>
                  </a:cubicBezTo>
                  <a:cubicBezTo>
                    <a:pt x="576800" y="77537"/>
                    <a:pt x="593803" y="118587"/>
                    <a:pt x="593803" y="161390"/>
                  </a:cubicBezTo>
                  <a:lnTo>
                    <a:pt x="593803" y="432413"/>
                  </a:lnTo>
                  <a:cubicBezTo>
                    <a:pt x="593803" y="475216"/>
                    <a:pt x="576800" y="516266"/>
                    <a:pt x="546533" y="546533"/>
                  </a:cubicBezTo>
                  <a:cubicBezTo>
                    <a:pt x="516266" y="576800"/>
                    <a:pt x="475216" y="593803"/>
                    <a:pt x="432413" y="593803"/>
                  </a:cubicBezTo>
                  <a:lnTo>
                    <a:pt x="161390" y="593803"/>
                  </a:lnTo>
                  <a:cubicBezTo>
                    <a:pt x="118587" y="593803"/>
                    <a:pt x="77537" y="576800"/>
                    <a:pt x="47270" y="546533"/>
                  </a:cubicBezTo>
                  <a:cubicBezTo>
                    <a:pt x="17004" y="516266"/>
                    <a:pt x="0" y="475216"/>
                    <a:pt x="0" y="432413"/>
                  </a:cubicBezTo>
                  <a:lnTo>
                    <a:pt x="0" y="161390"/>
                  </a:lnTo>
                  <a:cubicBezTo>
                    <a:pt x="0" y="118587"/>
                    <a:pt x="17004" y="77537"/>
                    <a:pt x="47270" y="47270"/>
                  </a:cubicBezTo>
                  <a:cubicBezTo>
                    <a:pt x="77537" y="17004"/>
                    <a:pt x="118587" y="0"/>
                    <a:pt x="161390" y="0"/>
                  </a:cubicBezTo>
                  <a:close/>
                </a:path>
              </a:pathLst>
            </a:custGeom>
            <a:solidFill>
              <a:srgbClr val="51B2BA"/>
            </a:solidFill>
          </p:spPr>
        </p:sp>
        <p:sp>
          <p:nvSpPr>
            <p:cNvPr name="TextBox 12" id="12"/>
            <p:cNvSpPr txBox="true"/>
            <p:nvPr/>
          </p:nvSpPr>
          <p:spPr>
            <a:xfrm>
              <a:off x="0" y="-38100"/>
              <a:ext cx="593803" cy="631903"/>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7600950" y="3600450"/>
            <a:ext cx="3086100" cy="308610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51B2BA"/>
            </a:solidFill>
          </p:spPr>
        </p:sp>
        <p:sp>
          <p:nvSpPr>
            <p:cNvPr name="TextBox 15" id="1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1064054" y="3772532"/>
            <a:ext cx="8926159" cy="3343276"/>
          </a:xfrm>
          <a:prstGeom prst="rect">
            <a:avLst/>
          </a:prstGeom>
        </p:spPr>
        <p:txBody>
          <a:bodyPr anchor="t" rtlCol="false" tIns="0" lIns="0" bIns="0" rIns="0">
            <a:spAutoFit/>
          </a:bodyPr>
          <a:lstStyle/>
          <a:p>
            <a:pPr algn="l">
              <a:lnSpc>
                <a:spcPts val="8550"/>
              </a:lnSpc>
            </a:pPr>
            <a:r>
              <a:rPr lang="en-US" sz="9500" b="true">
                <a:solidFill>
                  <a:srgbClr val="183685"/>
                </a:solidFill>
                <a:latin typeface="DM Sans Bold"/>
                <a:ea typeface="DM Sans Bold"/>
                <a:cs typeface="DM Sans Bold"/>
                <a:sym typeface="DM Sans Bold"/>
              </a:rPr>
              <a:t>THREAT INTELLIGENCE PLATFORM</a:t>
            </a:r>
          </a:p>
        </p:txBody>
      </p:sp>
      <p:sp>
        <p:nvSpPr>
          <p:cNvPr name="TextBox 17" id="17"/>
          <p:cNvSpPr txBox="true"/>
          <p:nvPr/>
        </p:nvSpPr>
        <p:spPr>
          <a:xfrm rot="0">
            <a:off x="1064054" y="962025"/>
            <a:ext cx="4030214" cy="490855"/>
          </a:xfrm>
          <a:prstGeom prst="rect">
            <a:avLst/>
          </a:prstGeom>
        </p:spPr>
        <p:txBody>
          <a:bodyPr anchor="t" rtlCol="false" tIns="0" lIns="0" bIns="0" rIns="0">
            <a:spAutoFit/>
          </a:bodyPr>
          <a:lstStyle/>
          <a:p>
            <a:pPr algn="l">
              <a:lnSpc>
                <a:spcPts val="3919"/>
              </a:lnSpc>
            </a:pPr>
            <a:r>
              <a:rPr lang="en-US" sz="2799">
                <a:solidFill>
                  <a:srgbClr val="1E1E1E"/>
                </a:solidFill>
                <a:latin typeface="Open Sauce"/>
                <a:ea typeface="Open Sauce"/>
                <a:cs typeface="Open Sauce"/>
                <a:sym typeface="Open Sauce"/>
              </a:rPr>
              <a:t>04/27/2025</a:t>
            </a:r>
          </a:p>
        </p:txBody>
      </p:sp>
      <p:sp>
        <p:nvSpPr>
          <p:cNvPr name="TextBox 18" id="18"/>
          <p:cNvSpPr txBox="true"/>
          <p:nvPr/>
        </p:nvSpPr>
        <p:spPr>
          <a:xfrm rot="0">
            <a:off x="1064054" y="7091281"/>
            <a:ext cx="4039768" cy="1095692"/>
          </a:xfrm>
          <a:prstGeom prst="rect">
            <a:avLst/>
          </a:prstGeom>
        </p:spPr>
        <p:txBody>
          <a:bodyPr anchor="t" rtlCol="false" tIns="0" lIns="0" bIns="0" rIns="0">
            <a:spAutoFit/>
          </a:bodyPr>
          <a:lstStyle/>
          <a:p>
            <a:pPr algn="just">
              <a:lnSpc>
                <a:spcPts val="1756"/>
              </a:lnSpc>
            </a:pPr>
            <a:r>
              <a:rPr lang="en-US" sz="1254">
                <a:solidFill>
                  <a:srgbClr val="1E1E1E"/>
                </a:solidFill>
                <a:latin typeface="Open Sauce"/>
                <a:ea typeface="Open Sauce"/>
                <a:cs typeface="Open Sauce"/>
                <a:sym typeface="Open Sauce"/>
              </a:rPr>
              <a:t>Project Manager: Haley Nilsen</a:t>
            </a:r>
          </a:p>
          <a:p>
            <a:pPr algn="just">
              <a:lnSpc>
                <a:spcPts val="1756"/>
              </a:lnSpc>
            </a:pPr>
            <a:r>
              <a:rPr lang="en-US" sz="1254">
                <a:solidFill>
                  <a:srgbClr val="1E1E1E"/>
                </a:solidFill>
                <a:latin typeface="Open Sauce"/>
                <a:ea typeface="Open Sauce"/>
                <a:cs typeface="Open Sauce"/>
                <a:sym typeface="Open Sauce"/>
              </a:rPr>
              <a:t>Frontend Developer: Montana Nicholson</a:t>
            </a:r>
          </a:p>
          <a:p>
            <a:pPr algn="just">
              <a:lnSpc>
                <a:spcPts val="1756"/>
              </a:lnSpc>
            </a:pPr>
            <a:r>
              <a:rPr lang="en-US" sz="1254">
                <a:solidFill>
                  <a:srgbClr val="1E1E1E"/>
                </a:solidFill>
                <a:latin typeface="Open Sauce"/>
                <a:ea typeface="Open Sauce"/>
                <a:cs typeface="Open Sauce"/>
                <a:sym typeface="Open Sauce"/>
              </a:rPr>
              <a:t>Database Developer: Toan Nguyen</a:t>
            </a:r>
          </a:p>
          <a:p>
            <a:pPr algn="just">
              <a:lnSpc>
                <a:spcPts val="1756"/>
              </a:lnSpc>
            </a:pPr>
            <a:r>
              <a:rPr lang="en-US" sz="1254">
                <a:solidFill>
                  <a:srgbClr val="1E1E1E"/>
                </a:solidFill>
                <a:latin typeface="Open Sauce"/>
                <a:ea typeface="Open Sauce"/>
                <a:cs typeface="Open Sauce"/>
                <a:sym typeface="Open Sauce"/>
              </a:rPr>
              <a:t>Backend (API) Developer: Samuel Yohannes</a:t>
            </a:r>
          </a:p>
          <a:p>
            <a:pPr algn="just">
              <a:lnSpc>
                <a:spcPts val="1756"/>
              </a:lnSpc>
            </a:pPr>
            <a:r>
              <a:rPr lang="en-US" sz="1254">
                <a:solidFill>
                  <a:srgbClr val="1E1E1E"/>
                </a:solidFill>
                <a:latin typeface="Open Sauce"/>
                <a:ea typeface="Open Sauce"/>
                <a:cs typeface="Open Sauce"/>
                <a:sym typeface="Open Sauce"/>
              </a:rPr>
              <a:t>Github Manager: Jack Keys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1351491" y="662918"/>
            <a:ext cx="11428276" cy="960163"/>
          </a:xfrm>
          <a:prstGeom prst="rect">
            <a:avLst/>
          </a:prstGeom>
        </p:spPr>
        <p:txBody>
          <a:bodyPr anchor="t" rtlCol="false" tIns="0" lIns="0" bIns="0" rIns="0">
            <a:spAutoFit/>
          </a:bodyPr>
          <a:lstStyle/>
          <a:p>
            <a:pPr algn="ctr">
              <a:lnSpc>
                <a:spcPts val="7029"/>
              </a:lnSpc>
            </a:pPr>
            <a:r>
              <a:rPr lang="en-US" b="true" sz="7810">
                <a:solidFill>
                  <a:srgbClr val="183685"/>
                </a:solidFill>
                <a:latin typeface="DM Sans Bold"/>
                <a:ea typeface="DM Sans Bold"/>
                <a:cs typeface="DM Sans Bold"/>
                <a:sym typeface="DM Sans Bold"/>
              </a:rPr>
              <a:t>DEMONSTRATION</a:t>
            </a:r>
          </a:p>
        </p:txBody>
      </p:sp>
      <p:grpSp>
        <p:nvGrpSpPr>
          <p:cNvPr name="Group 3" id="3"/>
          <p:cNvGrpSpPr/>
          <p:nvPr/>
        </p:nvGrpSpPr>
        <p:grpSpPr>
          <a:xfrm rot="0">
            <a:off x="7424017" y="-6859967"/>
            <a:ext cx="18788758" cy="9328392"/>
            <a:chOff x="0" y="0"/>
            <a:chExt cx="1557574" cy="773317"/>
          </a:xfrm>
        </p:grpSpPr>
        <p:sp>
          <p:nvSpPr>
            <p:cNvPr name="Freeform 4" id="4"/>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5" id="5"/>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998480" y="10122099"/>
            <a:ext cx="21518857" cy="2096422"/>
            <a:chOff x="0" y="0"/>
            <a:chExt cx="5667518" cy="552144"/>
          </a:xfrm>
        </p:grpSpPr>
        <p:sp>
          <p:nvSpPr>
            <p:cNvPr name="Freeform 8" id="8"/>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9" id="9"/>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2740568" y="583791"/>
            <a:ext cx="3769268" cy="3769268"/>
            <a:chOff x="0" y="0"/>
            <a:chExt cx="812800" cy="812800"/>
          </a:xfrm>
        </p:grpSpPr>
        <p:sp>
          <p:nvSpPr>
            <p:cNvPr name="Freeform 11" id="11"/>
            <p:cNvSpPr/>
            <p:nvPr/>
          </p:nvSpPr>
          <p:spPr>
            <a:xfrm flipH="false" flipV="false" rot="0">
              <a:off x="30628" y="30628"/>
              <a:ext cx="751544" cy="751544"/>
            </a:xfrm>
            <a:custGeom>
              <a:avLst/>
              <a:gdLst/>
              <a:ahLst/>
              <a:cxnLst/>
              <a:rect r="r" b="b" t="t" l="l"/>
              <a:pathLst>
                <a:path h="751544" w="751544">
                  <a:moveTo>
                    <a:pt x="428057" y="21657"/>
                  </a:moveTo>
                  <a:lnTo>
                    <a:pt x="729887" y="323487"/>
                  </a:lnTo>
                  <a:cubicBezTo>
                    <a:pt x="743754" y="337354"/>
                    <a:pt x="751544" y="356161"/>
                    <a:pt x="751544" y="375772"/>
                  </a:cubicBezTo>
                  <a:cubicBezTo>
                    <a:pt x="751544" y="395383"/>
                    <a:pt x="743754" y="414190"/>
                    <a:pt x="729887" y="428057"/>
                  </a:cubicBezTo>
                  <a:lnTo>
                    <a:pt x="428057" y="729887"/>
                  </a:lnTo>
                  <a:cubicBezTo>
                    <a:pt x="414190" y="743754"/>
                    <a:pt x="395383" y="751544"/>
                    <a:pt x="375772" y="751544"/>
                  </a:cubicBezTo>
                  <a:cubicBezTo>
                    <a:pt x="356161" y="751544"/>
                    <a:pt x="337354" y="743754"/>
                    <a:pt x="323487" y="729887"/>
                  </a:cubicBezTo>
                  <a:lnTo>
                    <a:pt x="21657" y="428057"/>
                  </a:lnTo>
                  <a:cubicBezTo>
                    <a:pt x="7790" y="414190"/>
                    <a:pt x="0" y="395383"/>
                    <a:pt x="0" y="375772"/>
                  </a:cubicBezTo>
                  <a:cubicBezTo>
                    <a:pt x="0" y="356161"/>
                    <a:pt x="7790" y="337354"/>
                    <a:pt x="21657" y="323487"/>
                  </a:cubicBezTo>
                  <a:lnTo>
                    <a:pt x="323487" y="21657"/>
                  </a:lnTo>
                  <a:cubicBezTo>
                    <a:pt x="337354" y="7790"/>
                    <a:pt x="356161" y="0"/>
                    <a:pt x="375772" y="0"/>
                  </a:cubicBezTo>
                  <a:cubicBezTo>
                    <a:pt x="395383" y="0"/>
                    <a:pt x="414190" y="7790"/>
                    <a:pt x="428057" y="21657"/>
                  </a:cubicBezTo>
                  <a:close/>
                </a:path>
              </a:pathLst>
            </a:custGeom>
            <a:solidFill>
              <a:srgbClr val="51B2BA"/>
            </a:solidFill>
          </p:spPr>
        </p:sp>
        <p:sp>
          <p:nvSpPr>
            <p:cNvPr name="TextBox 12" id="12"/>
            <p:cNvSpPr txBox="true"/>
            <p:nvPr/>
          </p:nvSpPr>
          <p:spPr>
            <a:xfrm>
              <a:off x="139700" y="92075"/>
              <a:ext cx="533400" cy="581025"/>
            </a:xfrm>
            <a:prstGeom prst="rect">
              <a:avLst/>
            </a:prstGeom>
          </p:spPr>
          <p:txBody>
            <a:bodyPr anchor="ctr" rtlCol="false" tIns="50800" lIns="50800" bIns="50800" rIns="50800"/>
            <a:lstStyle/>
            <a:p>
              <a:pPr algn="ctr">
                <a:lnSpc>
                  <a:spcPts val="3359"/>
                </a:lnSpc>
              </a:pPr>
            </a:p>
          </p:txBody>
        </p:sp>
      </p:grpSp>
      <p:sp>
        <p:nvSpPr>
          <p:cNvPr name="Freeform 13" id="13"/>
          <p:cNvSpPr/>
          <p:nvPr/>
        </p:nvSpPr>
        <p:spPr>
          <a:xfrm flipH="false" flipV="false" rot="0">
            <a:off x="2800507" y="2253226"/>
            <a:ext cx="11700361" cy="7595484"/>
          </a:xfrm>
          <a:custGeom>
            <a:avLst/>
            <a:gdLst/>
            <a:ahLst/>
            <a:cxnLst/>
            <a:rect r="r" b="b" t="t" l="l"/>
            <a:pathLst>
              <a:path h="7595484" w="11700361">
                <a:moveTo>
                  <a:pt x="0" y="0"/>
                </a:moveTo>
                <a:lnTo>
                  <a:pt x="11700361" y="0"/>
                </a:lnTo>
                <a:lnTo>
                  <a:pt x="11700361" y="7595484"/>
                </a:lnTo>
                <a:lnTo>
                  <a:pt x="0" y="7595484"/>
                </a:lnTo>
                <a:lnTo>
                  <a:pt x="0" y="0"/>
                </a:lnTo>
                <a:close/>
              </a:path>
            </a:pathLst>
          </a:custGeom>
          <a:blipFill>
            <a:blip r:embed="rId4"/>
            <a:stretch>
              <a:fillRect l="0" t="0" r="0" b="0"/>
            </a:stretch>
          </a:blipFill>
        </p:spPr>
      </p:sp>
      <p:sp>
        <p:nvSpPr>
          <p:cNvPr name="TextBox 14" id="14"/>
          <p:cNvSpPr txBox="true"/>
          <p:nvPr/>
        </p:nvSpPr>
        <p:spPr>
          <a:xfrm rot="0">
            <a:off x="2800507" y="1565932"/>
            <a:ext cx="10317966"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Threat Dashboard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1351491" y="662918"/>
            <a:ext cx="11428276" cy="960163"/>
          </a:xfrm>
          <a:prstGeom prst="rect">
            <a:avLst/>
          </a:prstGeom>
        </p:spPr>
        <p:txBody>
          <a:bodyPr anchor="t" rtlCol="false" tIns="0" lIns="0" bIns="0" rIns="0">
            <a:spAutoFit/>
          </a:bodyPr>
          <a:lstStyle/>
          <a:p>
            <a:pPr algn="ctr">
              <a:lnSpc>
                <a:spcPts val="7029"/>
              </a:lnSpc>
            </a:pPr>
            <a:r>
              <a:rPr lang="en-US" b="true" sz="7810">
                <a:solidFill>
                  <a:srgbClr val="183685"/>
                </a:solidFill>
                <a:latin typeface="DM Sans Bold"/>
                <a:ea typeface="DM Sans Bold"/>
                <a:cs typeface="DM Sans Bold"/>
                <a:sym typeface="DM Sans Bold"/>
              </a:rPr>
              <a:t>DEMONSTRATION</a:t>
            </a:r>
          </a:p>
        </p:txBody>
      </p:sp>
      <p:grpSp>
        <p:nvGrpSpPr>
          <p:cNvPr name="Group 3" id="3"/>
          <p:cNvGrpSpPr/>
          <p:nvPr/>
        </p:nvGrpSpPr>
        <p:grpSpPr>
          <a:xfrm rot="0">
            <a:off x="7424017" y="-6859967"/>
            <a:ext cx="18788758" cy="9328392"/>
            <a:chOff x="0" y="0"/>
            <a:chExt cx="1557574" cy="773317"/>
          </a:xfrm>
        </p:grpSpPr>
        <p:sp>
          <p:nvSpPr>
            <p:cNvPr name="Freeform 4" id="4"/>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5" id="5"/>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998480" y="10122099"/>
            <a:ext cx="21518857" cy="2096422"/>
            <a:chOff x="0" y="0"/>
            <a:chExt cx="5667518" cy="552144"/>
          </a:xfrm>
        </p:grpSpPr>
        <p:sp>
          <p:nvSpPr>
            <p:cNvPr name="Freeform 8" id="8"/>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9" id="9"/>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2740568" y="583791"/>
            <a:ext cx="3769268" cy="3769268"/>
            <a:chOff x="0" y="0"/>
            <a:chExt cx="812800" cy="812800"/>
          </a:xfrm>
        </p:grpSpPr>
        <p:sp>
          <p:nvSpPr>
            <p:cNvPr name="Freeform 11" id="11"/>
            <p:cNvSpPr/>
            <p:nvPr/>
          </p:nvSpPr>
          <p:spPr>
            <a:xfrm flipH="false" flipV="false" rot="0">
              <a:off x="30628" y="30628"/>
              <a:ext cx="751544" cy="751544"/>
            </a:xfrm>
            <a:custGeom>
              <a:avLst/>
              <a:gdLst/>
              <a:ahLst/>
              <a:cxnLst/>
              <a:rect r="r" b="b" t="t" l="l"/>
              <a:pathLst>
                <a:path h="751544" w="751544">
                  <a:moveTo>
                    <a:pt x="428057" y="21657"/>
                  </a:moveTo>
                  <a:lnTo>
                    <a:pt x="729887" y="323487"/>
                  </a:lnTo>
                  <a:cubicBezTo>
                    <a:pt x="743754" y="337354"/>
                    <a:pt x="751544" y="356161"/>
                    <a:pt x="751544" y="375772"/>
                  </a:cubicBezTo>
                  <a:cubicBezTo>
                    <a:pt x="751544" y="395383"/>
                    <a:pt x="743754" y="414190"/>
                    <a:pt x="729887" y="428057"/>
                  </a:cubicBezTo>
                  <a:lnTo>
                    <a:pt x="428057" y="729887"/>
                  </a:lnTo>
                  <a:cubicBezTo>
                    <a:pt x="414190" y="743754"/>
                    <a:pt x="395383" y="751544"/>
                    <a:pt x="375772" y="751544"/>
                  </a:cubicBezTo>
                  <a:cubicBezTo>
                    <a:pt x="356161" y="751544"/>
                    <a:pt x="337354" y="743754"/>
                    <a:pt x="323487" y="729887"/>
                  </a:cubicBezTo>
                  <a:lnTo>
                    <a:pt x="21657" y="428057"/>
                  </a:lnTo>
                  <a:cubicBezTo>
                    <a:pt x="7790" y="414190"/>
                    <a:pt x="0" y="395383"/>
                    <a:pt x="0" y="375772"/>
                  </a:cubicBezTo>
                  <a:cubicBezTo>
                    <a:pt x="0" y="356161"/>
                    <a:pt x="7790" y="337354"/>
                    <a:pt x="21657" y="323487"/>
                  </a:cubicBezTo>
                  <a:lnTo>
                    <a:pt x="323487" y="21657"/>
                  </a:lnTo>
                  <a:cubicBezTo>
                    <a:pt x="337354" y="7790"/>
                    <a:pt x="356161" y="0"/>
                    <a:pt x="375772" y="0"/>
                  </a:cubicBezTo>
                  <a:cubicBezTo>
                    <a:pt x="395383" y="0"/>
                    <a:pt x="414190" y="7790"/>
                    <a:pt x="428057" y="21657"/>
                  </a:cubicBezTo>
                  <a:close/>
                </a:path>
              </a:pathLst>
            </a:custGeom>
            <a:solidFill>
              <a:srgbClr val="51B2BA"/>
            </a:solidFill>
          </p:spPr>
        </p:sp>
        <p:sp>
          <p:nvSpPr>
            <p:cNvPr name="TextBox 12" id="12"/>
            <p:cNvSpPr txBox="true"/>
            <p:nvPr/>
          </p:nvSpPr>
          <p:spPr>
            <a:xfrm>
              <a:off x="139700" y="92075"/>
              <a:ext cx="533400" cy="581025"/>
            </a:xfrm>
            <a:prstGeom prst="rect">
              <a:avLst/>
            </a:prstGeom>
          </p:spPr>
          <p:txBody>
            <a:bodyPr anchor="ctr" rtlCol="false" tIns="50800" lIns="50800" bIns="50800" rIns="50800"/>
            <a:lstStyle/>
            <a:p>
              <a:pPr algn="ctr">
                <a:lnSpc>
                  <a:spcPts val="3359"/>
                </a:lnSpc>
              </a:pPr>
            </a:p>
          </p:txBody>
        </p:sp>
      </p:grpSp>
      <p:sp>
        <p:nvSpPr>
          <p:cNvPr name="Freeform 13" id="13"/>
          <p:cNvSpPr/>
          <p:nvPr/>
        </p:nvSpPr>
        <p:spPr>
          <a:xfrm flipH="false" flipV="false" rot="0">
            <a:off x="2800507" y="2292286"/>
            <a:ext cx="11634629" cy="7552813"/>
          </a:xfrm>
          <a:custGeom>
            <a:avLst/>
            <a:gdLst/>
            <a:ahLst/>
            <a:cxnLst/>
            <a:rect r="r" b="b" t="t" l="l"/>
            <a:pathLst>
              <a:path h="7552813" w="11634629">
                <a:moveTo>
                  <a:pt x="0" y="0"/>
                </a:moveTo>
                <a:lnTo>
                  <a:pt x="11634629" y="0"/>
                </a:lnTo>
                <a:lnTo>
                  <a:pt x="11634629" y="7552813"/>
                </a:lnTo>
                <a:lnTo>
                  <a:pt x="0" y="7552813"/>
                </a:lnTo>
                <a:lnTo>
                  <a:pt x="0" y="0"/>
                </a:lnTo>
                <a:close/>
              </a:path>
            </a:pathLst>
          </a:custGeom>
          <a:blipFill>
            <a:blip r:embed="rId4"/>
            <a:stretch>
              <a:fillRect l="0" t="0" r="0" b="0"/>
            </a:stretch>
          </a:blipFill>
        </p:spPr>
      </p:sp>
      <p:sp>
        <p:nvSpPr>
          <p:cNvPr name="TextBox 14" id="14"/>
          <p:cNvSpPr txBox="true"/>
          <p:nvPr/>
        </p:nvSpPr>
        <p:spPr>
          <a:xfrm rot="0">
            <a:off x="2800507" y="1565932"/>
            <a:ext cx="10317966"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Threat Dashboard</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1351491" y="662918"/>
            <a:ext cx="11428276" cy="960163"/>
          </a:xfrm>
          <a:prstGeom prst="rect">
            <a:avLst/>
          </a:prstGeom>
        </p:spPr>
        <p:txBody>
          <a:bodyPr anchor="t" rtlCol="false" tIns="0" lIns="0" bIns="0" rIns="0">
            <a:spAutoFit/>
          </a:bodyPr>
          <a:lstStyle/>
          <a:p>
            <a:pPr algn="ctr">
              <a:lnSpc>
                <a:spcPts val="7029"/>
              </a:lnSpc>
            </a:pPr>
            <a:r>
              <a:rPr lang="en-US" b="true" sz="7810">
                <a:solidFill>
                  <a:srgbClr val="183685"/>
                </a:solidFill>
                <a:latin typeface="DM Sans Bold"/>
                <a:ea typeface="DM Sans Bold"/>
                <a:cs typeface="DM Sans Bold"/>
                <a:sym typeface="DM Sans Bold"/>
              </a:rPr>
              <a:t>DEMONSTRATION</a:t>
            </a:r>
          </a:p>
        </p:txBody>
      </p:sp>
      <p:grpSp>
        <p:nvGrpSpPr>
          <p:cNvPr name="Group 3" id="3"/>
          <p:cNvGrpSpPr/>
          <p:nvPr/>
        </p:nvGrpSpPr>
        <p:grpSpPr>
          <a:xfrm rot="0">
            <a:off x="7424017" y="-6859967"/>
            <a:ext cx="18788758" cy="9328392"/>
            <a:chOff x="0" y="0"/>
            <a:chExt cx="1557574" cy="773317"/>
          </a:xfrm>
        </p:grpSpPr>
        <p:sp>
          <p:nvSpPr>
            <p:cNvPr name="Freeform 4" id="4"/>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5" id="5"/>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998480" y="10122099"/>
            <a:ext cx="21518857" cy="2096422"/>
            <a:chOff x="0" y="0"/>
            <a:chExt cx="5667518" cy="552144"/>
          </a:xfrm>
        </p:grpSpPr>
        <p:sp>
          <p:nvSpPr>
            <p:cNvPr name="Freeform 8" id="8"/>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9" id="9"/>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2740568" y="583791"/>
            <a:ext cx="3769268" cy="3769268"/>
            <a:chOff x="0" y="0"/>
            <a:chExt cx="812800" cy="812800"/>
          </a:xfrm>
        </p:grpSpPr>
        <p:sp>
          <p:nvSpPr>
            <p:cNvPr name="Freeform 11" id="11"/>
            <p:cNvSpPr/>
            <p:nvPr/>
          </p:nvSpPr>
          <p:spPr>
            <a:xfrm flipH="false" flipV="false" rot="0">
              <a:off x="30628" y="30628"/>
              <a:ext cx="751544" cy="751544"/>
            </a:xfrm>
            <a:custGeom>
              <a:avLst/>
              <a:gdLst/>
              <a:ahLst/>
              <a:cxnLst/>
              <a:rect r="r" b="b" t="t" l="l"/>
              <a:pathLst>
                <a:path h="751544" w="751544">
                  <a:moveTo>
                    <a:pt x="428057" y="21657"/>
                  </a:moveTo>
                  <a:lnTo>
                    <a:pt x="729887" y="323487"/>
                  </a:lnTo>
                  <a:cubicBezTo>
                    <a:pt x="743754" y="337354"/>
                    <a:pt x="751544" y="356161"/>
                    <a:pt x="751544" y="375772"/>
                  </a:cubicBezTo>
                  <a:cubicBezTo>
                    <a:pt x="751544" y="395383"/>
                    <a:pt x="743754" y="414190"/>
                    <a:pt x="729887" y="428057"/>
                  </a:cubicBezTo>
                  <a:lnTo>
                    <a:pt x="428057" y="729887"/>
                  </a:lnTo>
                  <a:cubicBezTo>
                    <a:pt x="414190" y="743754"/>
                    <a:pt x="395383" y="751544"/>
                    <a:pt x="375772" y="751544"/>
                  </a:cubicBezTo>
                  <a:cubicBezTo>
                    <a:pt x="356161" y="751544"/>
                    <a:pt x="337354" y="743754"/>
                    <a:pt x="323487" y="729887"/>
                  </a:cubicBezTo>
                  <a:lnTo>
                    <a:pt x="21657" y="428057"/>
                  </a:lnTo>
                  <a:cubicBezTo>
                    <a:pt x="7790" y="414190"/>
                    <a:pt x="0" y="395383"/>
                    <a:pt x="0" y="375772"/>
                  </a:cubicBezTo>
                  <a:cubicBezTo>
                    <a:pt x="0" y="356161"/>
                    <a:pt x="7790" y="337354"/>
                    <a:pt x="21657" y="323487"/>
                  </a:cubicBezTo>
                  <a:lnTo>
                    <a:pt x="323487" y="21657"/>
                  </a:lnTo>
                  <a:cubicBezTo>
                    <a:pt x="337354" y="7790"/>
                    <a:pt x="356161" y="0"/>
                    <a:pt x="375772" y="0"/>
                  </a:cubicBezTo>
                  <a:cubicBezTo>
                    <a:pt x="395383" y="0"/>
                    <a:pt x="414190" y="7790"/>
                    <a:pt x="428057" y="21657"/>
                  </a:cubicBezTo>
                  <a:close/>
                </a:path>
              </a:pathLst>
            </a:custGeom>
            <a:solidFill>
              <a:srgbClr val="51B2BA"/>
            </a:solidFill>
          </p:spPr>
        </p:sp>
        <p:sp>
          <p:nvSpPr>
            <p:cNvPr name="TextBox 12" id="12"/>
            <p:cNvSpPr txBox="true"/>
            <p:nvPr/>
          </p:nvSpPr>
          <p:spPr>
            <a:xfrm>
              <a:off x="139700" y="92075"/>
              <a:ext cx="533400" cy="581025"/>
            </a:xfrm>
            <a:prstGeom prst="rect">
              <a:avLst/>
            </a:prstGeom>
          </p:spPr>
          <p:txBody>
            <a:bodyPr anchor="ctr" rtlCol="false" tIns="50800" lIns="50800" bIns="50800" rIns="50800"/>
            <a:lstStyle/>
            <a:p>
              <a:pPr algn="ctr">
                <a:lnSpc>
                  <a:spcPts val="3359"/>
                </a:lnSpc>
              </a:pPr>
            </a:p>
          </p:txBody>
        </p:sp>
      </p:grpSp>
      <p:sp>
        <p:nvSpPr>
          <p:cNvPr name="Freeform 13" id="13"/>
          <p:cNvSpPr/>
          <p:nvPr/>
        </p:nvSpPr>
        <p:spPr>
          <a:xfrm flipH="false" flipV="false" rot="0">
            <a:off x="2800507" y="2255913"/>
            <a:ext cx="11662772" cy="7571083"/>
          </a:xfrm>
          <a:custGeom>
            <a:avLst/>
            <a:gdLst/>
            <a:ahLst/>
            <a:cxnLst/>
            <a:rect r="r" b="b" t="t" l="l"/>
            <a:pathLst>
              <a:path h="7571083" w="11662772">
                <a:moveTo>
                  <a:pt x="0" y="0"/>
                </a:moveTo>
                <a:lnTo>
                  <a:pt x="11662772" y="0"/>
                </a:lnTo>
                <a:lnTo>
                  <a:pt x="11662772" y="7571083"/>
                </a:lnTo>
                <a:lnTo>
                  <a:pt x="0" y="7571083"/>
                </a:lnTo>
                <a:lnTo>
                  <a:pt x="0" y="0"/>
                </a:lnTo>
                <a:close/>
              </a:path>
            </a:pathLst>
          </a:custGeom>
          <a:blipFill>
            <a:blip r:embed="rId4"/>
            <a:stretch>
              <a:fillRect l="0" t="0" r="0" b="0"/>
            </a:stretch>
          </a:blipFill>
        </p:spPr>
      </p:sp>
      <p:sp>
        <p:nvSpPr>
          <p:cNvPr name="TextBox 14" id="14"/>
          <p:cNvSpPr txBox="true"/>
          <p:nvPr/>
        </p:nvSpPr>
        <p:spPr>
          <a:xfrm rot="0">
            <a:off x="2800507" y="1565932"/>
            <a:ext cx="10317966"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Threat Dashboard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5542075" y="2468425"/>
            <a:ext cx="19160962" cy="10179715"/>
            <a:chOff x="0" y="0"/>
            <a:chExt cx="1051530" cy="558650"/>
          </a:xfrm>
        </p:grpSpPr>
        <p:sp>
          <p:nvSpPr>
            <p:cNvPr name="Freeform 3" id="3"/>
            <p:cNvSpPr/>
            <p:nvPr/>
          </p:nvSpPr>
          <p:spPr>
            <a:xfrm flipH="false" flipV="false" rot="0">
              <a:off x="21616" y="17458"/>
              <a:ext cx="1008298" cy="541192"/>
            </a:xfrm>
            <a:custGeom>
              <a:avLst/>
              <a:gdLst/>
              <a:ahLst/>
              <a:cxnLst/>
              <a:rect r="r" b="b" t="t" l="l"/>
              <a:pathLst>
                <a:path h="541192" w="1008298">
                  <a:moveTo>
                    <a:pt x="531840" y="11965"/>
                  </a:moveTo>
                  <a:lnTo>
                    <a:pt x="1002222" y="511769"/>
                  </a:lnTo>
                  <a:cubicBezTo>
                    <a:pt x="1006996" y="516841"/>
                    <a:pt x="1008298" y="524265"/>
                    <a:pt x="1005535" y="530658"/>
                  </a:cubicBezTo>
                  <a:cubicBezTo>
                    <a:pt x="1002773" y="537052"/>
                    <a:pt x="996474" y="541192"/>
                    <a:pt x="989509" y="541192"/>
                  </a:cubicBezTo>
                  <a:lnTo>
                    <a:pt x="18789" y="541192"/>
                  </a:lnTo>
                  <a:cubicBezTo>
                    <a:pt x="11824" y="541192"/>
                    <a:pt x="5525" y="537052"/>
                    <a:pt x="2762" y="530658"/>
                  </a:cubicBezTo>
                  <a:cubicBezTo>
                    <a:pt x="0" y="524265"/>
                    <a:pt x="1302" y="516841"/>
                    <a:pt x="6075" y="511769"/>
                  </a:cubicBezTo>
                  <a:lnTo>
                    <a:pt x="476458" y="11965"/>
                  </a:lnTo>
                  <a:cubicBezTo>
                    <a:pt x="483644" y="4330"/>
                    <a:pt x="493664" y="0"/>
                    <a:pt x="504149" y="0"/>
                  </a:cubicBezTo>
                  <a:cubicBezTo>
                    <a:pt x="514634" y="0"/>
                    <a:pt x="524654" y="4330"/>
                    <a:pt x="531840" y="11965"/>
                  </a:cubicBezTo>
                  <a:close/>
                </a:path>
              </a:pathLst>
            </a:custGeom>
            <a:blipFill>
              <a:blip r:embed="rId2"/>
              <a:stretch>
                <a:fillRect l="670" t="-2691" r="670" b="-3639"/>
              </a:stretch>
            </a:blipFill>
          </p:spPr>
        </p:sp>
      </p:grpSp>
      <p:grpSp>
        <p:nvGrpSpPr>
          <p:cNvPr name="Group 4" id="4"/>
          <p:cNvGrpSpPr/>
          <p:nvPr/>
        </p:nvGrpSpPr>
        <p:grpSpPr>
          <a:xfrm rot="0">
            <a:off x="8893621" y="-5029987"/>
            <a:ext cx="18788758" cy="9328392"/>
            <a:chOff x="0" y="0"/>
            <a:chExt cx="1557574" cy="773317"/>
          </a:xfrm>
        </p:grpSpPr>
        <p:sp>
          <p:nvSpPr>
            <p:cNvPr name="Freeform 5" id="5"/>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6" id="6"/>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7951486" y="-6859967"/>
            <a:ext cx="18788758" cy="9328392"/>
            <a:chOff x="0" y="0"/>
            <a:chExt cx="1557574" cy="773317"/>
          </a:xfrm>
        </p:grpSpPr>
        <p:sp>
          <p:nvSpPr>
            <p:cNvPr name="Freeform 8" id="8"/>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9" id="9"/>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070160"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2077420" y="2122403"/>
            <a:ext cx="8988452" cy="1840247"/>
          </a:xfrm>
          <a:prstGeom prst="rect">
            <a:avLst/>
          </a:prstGeom>
        </p:spPr>
        <p:txBody>
          <a:bodyPr anchor="t" rtlCol="false" tIns="0" lIns="0" bIns="0" rIns="0">
            <a:spAutoFit/>
          </a:bodyPr>
          <a:lstStyle/>
          <a:p>
            <a:pPr algn="l">
              <a:lnSpc>
                <a:spcPts val="7020"/>
              </a:lnSpc>
            </a:pPr>
            <a:r>
              <a:rPr lang="en-US" sz="7800" b="true">
                <a:solidFill>
                  <a:srgbClr val="183685"/>
                </a:solidFill>
                <a:latin typeface="DM Sans Bold"/>
                <a:ea typeface="DM Sans Bold"/>
                <a:cs typeface="DM Sans Bold"/>
                <a:sym typeface="DM Sans Bold"/>
              </a:rPr>
              <a:t>SECURITY AND LOAD TESTING</a:t>
            </a:r>
          </a:p>
        </p:txBody>
      </p:sp>
      <p:sp>
        <p:nvSpPr>
          <p:cNvPr name="TextBox 12" id="12"/>
          <p:cNvSpPr txBox="true"/>
          <p:nvPr/>
        </p:nvSpPr>
        <p:spPr>
          <a:xfrm rot="0">
            <a:off x="2077420" y="4241255"/>
            <a:ext cx="8013081" cy="3124200"/>
          </a:xfrm>
          <a:prstGeom prst="rect">
            <a:avLst/>
          </a:prstGeom>
        </p:spPr>
        <p:txBody>
          <a:bodyPr anchor="t" rtlCol="false" tIns="0" lIns="0" bIns="0" rIns="0">
            <a:spAutoFit/>
          </a:bodyPr>
          <a:lstStyle/>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ZAP Scan: Medium vulnerabilities found, but no critical vulnerabilities. </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JMeter Load Test: Quick responses with a 0% error rate.</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Performance: API response time under 100ms for all requests</a:t>
            </a:r>
          </a:p>
        </p:txBody>
      </p:sp>
      <p:grpSp>
        <p:nvGrpSpPr>
          <p:cNvPr name="Group 13" id="13"/>
          <p:cNvGrpSpPr/>
          <p:nvPr/>
        </p:nvGrpSpPr>
        <p:grpSpPr>
          <a:xfrm rot="0">
            <a:off x="11641563" y="4536530"/>
            <a:ext cx="1671374" cy="1671374"/>
            <a:chOff x="0" y="0"/>
            <a:chExt cx="812800" cy="812800"/>
          </a:xfrm>
        </p:grpSpPr>
        <p:sp>
          <p:nvSpPr>
            <p:cNvPr name="Freeform 14" id="14"/>
            <p:cNvSpPr/>
            <p:nvPr/>
          </p:nvSpPr>
          <p:spPr>
            <a:xfrm flipH="false" flipV="false" rot="0">
              <a:off x="36661" y="36661"/>
              <a:ext cx="739478" cy="739478"/>
            </a:xfrm>
            <a:custGeom>
              <a:avLst/>
              <a:gdLst/>
              <a:ahLst/>
              <a:cxnLst/>
              <a:rect r="r" b="b" t="t" l="l"/>
              <a:pathLst>
                <a:path h="739478" w="739478">
                  <a:moveTo>
                    <a:pt x="451623" y="45223"/>
                  </a:moveTo>
                  <a:lnTo>
                    <a:pt x="694255" y="287855"/>
                  </a:lnTo>
                  <a:cubicBezTo>
                    <a:pt x="739478" y="333078"/>
                    <a:pt x="739478" y="406400"/>
                    <a:pt x="694255" y="451623"/>
                  </a:cubicBezTo>
                  <a:lnTo>
                    <a:pt x="451623" y="694255"/>
                  </a:lnTo>
                  <a:cubicBezTo>
                    <a:pt x="406400" y="739478"/>
                    <a:pt x="333078" y="739478"/>
                    <a:pt x="287855" y="694255"/>
                  </a:cubicBezTo>
                  <a:lnTo>
                    <a:pt x="45223" y="451623"/>
                  </a:lnTo>
                  <a:cubicBezTo>
                    <a:pt x="0" y="406400"/>
                    <a:pt x="0" y="333078"/>
                    <a:pt x="45223" y="287855"/>
                  </a:cubicBezTo>
                  <a:lnTo>
                    <a:pt x="287855" y="45223"/>
                  </a:lnTo>
                  <a:cubicBezTo>
                    <a:pt x="333078" y="0"/>
                    <a:pt x="406400" y="0"/>
                    <a:pt x="451623" y="45223"/>
                  </a:cubicBezTo>
                  <a:close/>
                </a:path>
              </a:pathLst>
            </a:custGeom>
            <a:solidFill>
              <a:srgbClr val="51B2BA"/>
            </a:solidFill>
          </p:spPr>
        </p:sp>
        <p:sp>
          <p:nvSpPr>
            <p:cNvPr name="TextBox 15" id="15"/>
            <p:cNvSpPr txBox="true"/>
            <p:nvPr/>
          </p:nvSpPr>
          <p:spPr>
            <a:xfrm>
              <a:off x="139700" y="92075"/>
              <a:ext cx="533400" cy="581025"/>
            </a:xfrm>
            <a:prstGeom prst="rect">
              <a:avLst/>
            </a:prstGeom>
          </p:spPr>
          <p:txBody>
            <a:bodyPr anchor="ctr" rtlCol="false" tIns="50800" lIns="50800" bIns="50800" rIns="50800"/>
            <a:lstStyle/>
            <a:p>
              <a:pPr algn="ctr">
                <a:lnSpc>
                  <a:spcPts val="3359"/>
                </a:lnSpc>
              </a:pPr>
            </a:p>
          </p:txBody>
        </p:sp>
      </p:grpSp>
      <p:sp>
        <p:nvSpPr>
          <p:cNvPr name="AutoShape 16" id="16"/>
          <p:cNvSpPr/>
          <p:nvPr/>
        </p:nvSpPr>
        <p:spPr>
          <a:xfrm>
            <a:off x="2077420" y="8481521"/>
            <a:ext cx="5045976" cy="0"/>
          </a:xfrm>
          <a:prstGeom prst="line">
            <a:avLst/>
          </a:prstGeom>
          <a:ln cap="rnd" w="66675">
            <a:solidFill>
              <a:srgbClr val="183685"/>
            </a:solidFill>
            <a:prstDash val="solid"/>
            <a:headEnd type="none" len="sm" w="sm"/>
            <a:tailEnd type="none" len="sm" w="sm"/>
          </a:ln>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8893621" y="-5029987"/>
            <a:ext cx="18788758" cy="9328392"/>
            <a:chOff x="0" y="0"/>
            <a:chExt cx="1557574" cy="773317"/>
          </a:xfrm>
        </p:grpSpPr>
        <p:sp>
          <p:nvSpPr>
            <p:cNvPr name="Freeform 3" id="3"/>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4" id="4"/>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7951486" y="-6859967"/>
            <a:ext cx="18788758" cy="9328392"/>
            <a:chOff x="0" y="0"/>
            <a:chExt cx="1557574" cy="773317"/>
          </a:xfrm>
        </p:grpSpPr>
        <p:sp>
          <p:nvSpPr>
            <p:cNvPr name="Freeform 6" id="6"/>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7" id="7"/>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70160"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070160" y="3867176"/>
            <a:ext cx="13708378" cy="1507922"/>
          </a:xfrm>
          <a:custGeom>
            <a:avLst/>
            <a:gdLst/>
            <a:ahLst/>
            <a:cxnLst/>
            <a:rect r="r" b="b" t="t" l="l"/>
            <a:pathLst>
              <a:path h="1507922" w="13708378">
                <a:moveTo>
                  <a:pt x="0" y="0"/>
                </a:moveTo>
                <a:lnTo>
                  <a:pt x="13708378" y="0"/>
                </a:lnTo>
                <a:lnTo>
                  <a:pt x="13708378" y="1507922"/>
                </a:lnTo>
                <a:lnTo>
                  <a:pt x="0" y="1507922"/>
                </a:lnTo>
                <a:lnTo>
                  <a:pt x="0" y="0"/>
                </a:lnTo>
                <a:close/>
              </a:path>
            </a:pathLst>
          </a:custGeom>
          <a:blipFill>
            <a:blip r:embed="rId4"/>
            <a:stretch>
              <a:fillRect l="0" t="0" r="0" b="0"/>
            </a:stretch>
          </a:blipFill>
        </p:spPr>
      </p:sp>
      <p:sp>
        <p:nvSpPr>
          <p:cNvPr name="Freeform 10" id="10"/>
          <p:cNvSpPr/>
          <p:nvPr/>
        </p:nvSpPr>
        <p:spPr>
          <a:xfrm flipH="false" flipV="false" rot="0">
            <a:off x="378122" y="5498923"/>
            <a:ext cx="8330017" cy="2788021"/>
          </a:xfrm>
          <a:custGeom>
            <a:avLst/>
            <a:gdLst/>
            <a:ahLst/>
            <a:cxnLst/>
            <a:rect r="r" b="b" t="t" l="l"/>
            <a:pathLst>
              <a:path h="2788021" w="8330017">
                <a:moveTo>
                  <a:pt x="0" y="0"/>
                </a:moveTo>
                <a:lnTo>
                  <a:pt x="8330017" y="0"/>
                </a:lnTo>
                <a:lnTo>
                  <a:pt x="8330017" y="2788021"/>
                </a:lnTo>
                <a:lnTo>
                  <a:pt x="0" y="2788021"/>
                </a:lnTo>
                <a:lnTo>
                  <a:pt x="0" y="0"/>
                </a:lnTo>
                <a:close/>
              </a:path>
            </a:pathLst>
          </a:custGeom>
          <a:blipFill>
            <a:blip r:embed="rId5"/>
            <a:stretch>
              <a:fillRect l="0" t="0" r="0" b="0"/>
            </a:stretch>
          </a:blipFill>
        </p:spPr>
      </p:sp>
      <p:sp>
        <p:nvSpPr>
          <p:cNvPr name="Freeform 11" id="11"/>
          <p:cNvSpPr/>
          <p:nvPr/>
        </p:nvSpPr>
        <p:spPr>
          <a:xfrm flipH="false" flipV="false" rot="0">
            <a:off x="8893621" y="5498923"/>
            <a:ext cx="8518932" cy="2726521"/>
          </a:xfrm>
          <a:custGeom>
            <a:avLst/>
            <a:gdLst/>
            <a:ahLst/>
            <a:cxnLst/>
            <a:rect r="r" b="b" t="t" l="l"/>
            <a:pathLst>
              <a:path h="2726521" w="8518932">
                <a:moveTo>
                  <a:pt x="0" y="0"/>
                </a:moveTo>
                <a:lnTo>
                  <a:pt x="8518932" y="0"/>
                </a:lnTo>
                <a:lnTo>
                  <a:pt x="8518932" y="2726521"/>
                </a:lnTo>
                <a:lnTo>
                  <a:pt x="0" y="2726521"/>
                </a:lnTo>
                <a:lnTo>
                  <a:pt x="0" y="0"/>
                </a:lnTo>
                <a:close/>
              </a:path>
            </a:pathLst>
          </a:custGeom>
          <a:blipFill>
            <a:blip r:embed="rId6"/>
            <a:stretch>
              <a:fillRect l="0" t="0" r="0" b="0"/>
            </a:stretch>
          </a:blipFill>
        </p:spPr>
      </p:sp>
      <p:sp>
        <p:nvSpPr>
          <p:cNvPr name="Freeform 12" id="12"/>
          <p:cNvSpPr/>
          <p:nvPr/>
        </p:nvSpPr>
        <p:spPr>
          <a:xfrm flipH="false" flipV="false" rot="0">
            <a:off x="4655506" y="7513985"/>
            <a:ext cx="7519989" cy="2773015"/>
          </a:xfrm>
          <a:custGeom>
            <a:avLst/>
            <a:gdLst/>
            <a:ahLst/>
            <a:cxnLst/>
            <a:rect r="r" b="b" t="t" l="l"/>
            <a:pathLst>
              <a:path h="2773015" w="7519989">
                <a:moveTo>
                  <a:pt x="0" y="0"/>
                </a:moveTo>
                <a:lnTo>
                  <a:pt x="7519989" y="0"/>
                </a:lnTo>
                <a:lnTo>
                  <a:pt x="7519989" y="2773015"/>
                </a:lnTo>
                <a:lnTo>
                  <a:pt x="0" y="2773015"/>
                </a:lnTo>
                <a:lnTo>
                  <a:pt x="0" y="0"/>
                </a:lnTo>
                <a:close/>
              </a:path>
            </a:pathLst>
          </a:custGeom>
          <a:blipFill>
            <a:blip r:embed="rId7"/>
            <a:stretch>
              <a:fillRect l="-35737" t="0" r="0" b="0"/>
            </a:stretch>
          </a:blipFill>
        </p:spPr>
      </p:sp>
      <p:sp>
        <p:nvSpPr>
          <p:cNvPr name="TextBox 13" id="13"/>
          <p:cNvSpPr txBox="true"/>
          <p:nvPr/>
        </p:nvSpPr>
        <p:spPr>
          <a:xfrm rot="0">
            <a:off x="6080016" y="1392958"/>
            <a:ext cx="8988452" cy="954422"/>
          </a:xfrm>
          <a:prstGeom prst="rect">
            <a:avLst/>
          </a:prstGeom>
        </p:spPr>
        <p:txBody>
          <a:bodyPr anchor="t" rtlCol="false" tIns="0" lIns="0" bIns="0" rIns="0">
            <a:spAutoFit/>
          </a:bodyPr>
          <a:lstStyle/>
          <a:p>
            <a:pPr algn="l">
              <a:lnSpc>
                <a:spcPts val="7020"/>
              </a:lnSpc>
            </a:pPr>
            <a:r>
              <a:rPr lang="en-US" sz="7800" b="true">
                <a:solidFill>
                  <a:srgbClr val="183685"/>
                </a:solidFill>
                <a:latin typeface="DM Sans Bold"/>
                <a:ea typeface="DM Sans Bold"/>
                <a:cs typeface="DM Sans Bold"/>
                <a:sym typeface="DM Sans Bold"/>
              </a:rPr>
              <a:t>ZAP SCAN</a:t>
            </a:r>
          </a:p>
        </p:txBody>
      </p:sp>
      <p:sp>
        <p:nvSpPr>
          <p:cNvPr name="TextBox 14" id="14"/>
          <p:cNvSpPr txBox="true"/>
          <p:nvPr/>
        </p:nvSpPr>
        <p:spPr>
          <a:xfrm rot="0">
            <a:off x="2406716" y="2290230"/>
            <a:ext cx="13474567" cy="155257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Three medium vulnerabilities were found on the automated attack. These are vulnerabilities that are serious enougn to review to avoid more severe attacks, but are not catastrophic on their own.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8893621" y="-5029987"/>
            <a:ext cx="18788758" cy="9328392"/>
            <a:chOff x="0" y="0"/>
            <a:chExt cx="1557574" cy="773317"/>
          </a:xfrm>
        </p:grpSpPr>
        <p:sp>
          <p:nvSpPr>
            <p:cNvPr name="Freeform 3" id="3"/>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4" id="4"/>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8101116" y="-6803856"/>
            <a:ext cx="18788758" cy="9328392"/>
            <a:chOff x="0" y="0"/>
            <a:chExt cx="1557574" cy="773317"/>
          </a:xfrm>
        </p:grpSpPr>
        <p:sp>
          <p:nvSpPr>
            <p:cNvPr name="Freeform 6" id="6"/>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7" id="7"/>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70160"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815625" y="2454695"/>
            <a:ext cx="5418247" cy="5377610"/>
          </a:xfrm>
          <a:custGeom>
            <a:avLst/>
            <a:gdLst/>
            <a:ahLst/>
            <a:cxnLst/>
            <a:rect r="r" b="b" t="t" l="l"/>
            <a:pathLst>
              <a:path h="5377610" w="5418247">
                <a:moveTo>
                  <a:pt x="0" y="0"/>
                </a:moveTo>
                <a:lnTo>
                  <a:pt x="5418247" y="0"/>
                </a:lnTo>
                <a:lnTo>
                  <a:pt x="5418247" y="5377610"/>
                </a:lnTo>
                <a:lnTo>
                  <a:pt x="0" y="5377610"/>
                </a:lnTo>
                <a:lnTo>
                  <a:pt x="0" y="0"/>
                </a:lnTo>
                <a:close/>
              </a:path>
            </a:pathLst>
          </a:custGeom>
          <a:blipFill>
            <a:blip r:embed="rId4"/>
            <a:stretch>
              <a:fillRect l="0" t="0" r="0" b="0"/>
            </a:stretch>
          </a:blipFill>
        </p:spPr>
      </p:sp>
      <p:sp>
        <p:nvSpPr>
          <p:cNvPr name="Freeform 10" id="10"/>
          <p:cNvSpPr/>
          <p:nvPr/>
        </p:nvSpPr>
        <p:spPr>
          <a:xfrm flipH="false" flipV="false" rot="0">
            <a:off x="1815625" y="8293026"/>
            <a:ext cx="13660750" cy="1145029"/>
          </a:xfrm>
          <a:custGeom>
            <a:avLst/>
            <a:gdLst/>
            <a:ahLst/>
            <a:cxnLst/>
            <a:rect r="r" b="b" t="t" l="l"/>
            <a:pathLst>
              <a:path h="1145029" w="13660750">
                <a:moveTo>
                  <a:pt x="0" y="0"/>
                </a:moveTo>
                <a:lnTo>
                  <a:pt x="13660750" y="0"/>
                </a:lnTo>
                <a:lnTo>
                  <a:pt x="13660750" y="1145029"/>
                </a:lnTo>
                <a:lnTo>
                  <a:pt x="0" y="1145029"/>
                </a:lnTo>
                <a:lnTo>
                  <a:pt x="0" y="0"/>
                </a:lnTo>
                <a:close/>
              </a:path>
            </a:pathLst>
          </a:custGeom>
          <a:blipFill>
            <a:blip r:embed="rId5"/>
            <a:stretch>
              <a:fillRect l="0" t="0" r="0" b="0"/>
            </a:stretch>
          </a:blipFill>
        </p:spPr>
      </p:sp>
      <p:sp>
        <p:nvSpPr>
          <p:cNvPr name="TextBox 11" id="11"/>
          <p:cNvSpPr txBox="true"/>
          <p:nvPr/>
        </p:nvSpPr>
        <p:spPr>
          <a:xfrm rot="0">
            <a:off x="3948385" y="1257300"/>
            <a:ext cx="10391231" cy="954422"/>
          </a:xfrm>
          <a:prstGeom prst="rect">
            <a:avLst/>
          </a:prstGeom>
        </p:spPr>
        <p:txBody>
          <a:bodyPr anchor="t" rtlCol="false" tIns="0" lIns="0" bIns="0" rIns="0">
            <a:spAutoFit/>
          </a:bodyPr>
          <a:lstStyle/>
          <a:p>
            <a:pPr algn="l">
              <a:lnSpc>
                <a:spcPts val="7020"/>
              </a:lnSpc>
            </a:pPr>
            <a:r>
              <a:rPr lang="en-US" sz="7800" b="true">
                <a:solidFill>
                  <a:srgbClr val="183685"/>
                </a:solidFill>
                <a:latin typeface="DM Sans Bold"/>
                <a:ea typeface="DM Sans Bold"/>
                <a:cs typeface="DM Sans Bold"/>
                <a:sym typeface="DM Sans Bold"/>
              </a:rPr>
              <a:t>JMETER LOAD TEST</a:t>
            </a:r>
          </a:p>
        </p:txBody>
      </p:sp>
      <p:sp>
        <p:nvSpPr>
          <p:cNvPr name="TextBox 12" id="12"/>
          <p:cNvSpPr txBox="true"/>
          <p:nvPr/>
        </p:nvSpPr>
        <p:spPr>
          <a:xfrm rot="0">
            <a:off x="7962148" y="2457861"/>
            <a:ext cx="7265189" cy="5054895"/>
          </a:xfrm>
          <a:prstGeom prst="rect">
            <a:avLst/>
          </a:prstGeom>
        </p:spPr>
        <p:txBody>
          <a:bodyPr anchor="t" rtlCol="false" tIns="0" lIns="0" bIns="0" rIns="0">
            <a:spAutoFit/>
          </a:bodyPr>
          <a:lstStyle/>
          <a:p>
            <a:pPr algn="just">
              <a:lnSpc>
                <a:spcPts val="5091"/>
              </a:lnSpc>
            </a:pPr>
            <a:r>
              <a:rPr lang="en-US" sz="3636">
                <a:solidFill>
                  <a:srgbClr val="1E1E1E"/>
                </a:solidFill>
                <a:latin typeface="Open Sauce"/>
                <a:ea typeface="Open Sauce"/>
                <a:cs typeface="Open Sauce"/>
                <a:sym typeface="Open Sauce"/>
              </a:rPr>
              <a:t>When running the JMeter test, the results showed a 0% error rate and an average response time of 9ms. The fastest response time recorded was 2ms, and the slowest was 95ms. This was tested with 20 samples.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7951486" y="-7109460"/>
            <a:ext cx="18788758" cy="9328392"/>
            <a:chOff x="0" y="0"/>
            <a:chExt cx="1557574" cy="773317"/>
          </a:xfrm>
        </p:grpSpPr>
        <p:sp>
          <p:nvSpPr>
            <p:cNvPr name="Freeform 3" id="3"/>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4" id="4"/>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070160"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2916936" y="3437500"/>
            <a:ext cx="10160601" cy="5642413"/>
          </a:xfrm>
          <a:prstGeom prst="rect">
            <a:avLst/>
          </a:prstGeom>
        </p:spPr>
        <p:txBody>
          <a:bodyPr anchor="t" rtlCol="false" tIns="0" lIns="0" bIns="0" rIns="0">
            <a:spAutoFit/>
          </a:bodyPr>
          <a:lstStyle/>
          <a:p>
            <a:pPr algn="just" marL="876161" indent="-438080" lvl="1">
              <a:lnSpc>
                <a:spcPts val="5681"/>
              </a:lnSpc>
              <a:buFont typeface="Arial"/>
              <a:buChar char="•"/>
            </a:pPr>
            <a:r>
              <a:rPr lang="en-US" sz="4058">
                <a:solidFill>
                  <a:srgbClr val="1E1E1E"/>
                </a:solidFill>
                <a:latin typeface="Open Sauce"/>
                <a:ea typeface="Open Sauce"/>
                <a:cs typeface="Open Sauce"/>
                <a:sym typeface="Open Sauce"/>
              </a:rPr>
              <a:t>Redis: Free local, $5/month cloud option</a:t>
            </a:r>
          </a:p>
          <a:p>
            <a:pPr algn="just" marL="876161" indent="-438080" lvl="1">
              <a:lnSpc>
                <a:spcPts val="5681"/>
              </a:lnSpc>
              <a:buFont typeface="Arial"/>
              <a:buChar char="•"/>
            </a:pPr>
            <a:r>
              <a:rPr lang="en-US" sz="4058">
                <a:solidFill>
                  <a:srgbClr val="1E1E1E"/>
                </a:solidFill>
                <a:latin typeface="Open Sauce"/>
                <a:ea typeface="Open Sauce"/>
                <a:cs typeface="Open Sauce"/>
                <a:sym typeface="Open Sauce"/>
              </a:rPr>
              <a:t>SQLite: Free</a:t>
            </a:r>
          </a:p>
          <a:p>
            <a:pPr algn="just" marL="876161" indent="-438080" lvl="1">
              <a:lnSpc>
                <a:spcPts val="5681"/>
              </a:lnSpc>
              <a:buFont typeface="Arial"/>
              <a:buChar char="•"/>
            </a:pPr>
            <a:r>
              <a:rPr lang="en-US" sz="4058">
                <a:solidFill>
                  <a:srgbClr val="1E1E1E"/>
                </a:solidFill>
                <a:latin typeface="Open Sauce"/>
                <a:ea typeface="Open Sauce"/>
                <a:cs typeface="Open Sauce"/>
                <a:sym typeface="Open Sauce"/>
              </a:rPr>
              <a:t>Shodan API: Free tier, upgrades optional</a:t>
            </a:r>
          </a:p>
          <a:p>
            <a:pPr algn="just" marL="876161" indent="-438080" lvl="1">
              <a:lnSpc>
                <a:spcPts val="5681"/>
              </a:lnSpc>
              <a:buFont typeface="Arial"/>
              <a:buChar char="•"/>
            </a:pPr>
            <a:r>
              <a:rPr lang="en-US" sz="4058">
                <a:solidFill>
                  <a:srgbClr val="1E1E1E"/>
                </a:solidFill>
                <a:latin typeface="Open Sauce"/>
                <a:ea typeface="Open Sauce"/>
                <a:cs typeface="Open Sauce"/>
                <a:sym typeface="Open Sauce"/>
              </a:rPr>
              <a:t>Value: Faster identification, lower branch risk, immediate ROI, and scalable for future growth</a:t>
            </a:r>
          </a:p>
        </p:txBody>
      </p:sp>
      <p:sp>
        <p:nvSpPr>
          <p:cNvPr name="TextBox 7" id="7"/>
          <p:cNvSpPr txBox="true"/>
          <p:nvPr/>
        </p:nvSpPr>
        <p:spPr>
          <a:xfrm rot="0">
            <a:off x="3324284" y="1371199"/>
            <a:ext cx="9345905" cy="1914540"/>
          </a:xfrm>
          <a:prstGeom prst="rect">
            <a:avLst/>
          </a:prstGeom>
        </p:spPr>
        <p:txBody>
          <a:bodyPr anchor="t" rtlCol="false" tIns="0" lIns="0" bIns="0" rIns="0">
            <a:spAutoFit/>
          </a:bodyPr>
          <a:lstStyle/>
          <a:p>
            <a:pPr algn="l">
              <a:lnSpc>
                <a:spcPts val="7200"/>
              </a:lnSpc>
            </a:pPr>
            <a:r>
              <a:rPr lang="en-US" sz="8000" b="true">
                <a:solidFill>
                  <a:srgbClr val="183685"/>
                </a:solidFill>
                <a:latin typeface="DM Sans Bold"/>
                <a:ea typeface="DM Sans Bold"/>
                <a:cs typeface="DM Sans Bold"/>
                <a:sym typeface="DM Sans Bold"/>
              </a:rPr>
              <a:t>COST &amp; BUSINESS JUSTIFICATION</a:t>
            </a:r>
          </a:p>
        </p:txBody>
      </p:sp>
      <p:grpSp>
        <p:nvGrpSpPr>
          <p:cNvPr name="Group 8" id="8"/>
          <p:cNvGrpSpPr/>
          <p:nvPr/>
        </p:nvGrpSpPr>
        <p:grpSpPr>
          <a:xfrm rot="0">
            <a:off x="1028700" y="8132288"/>
            <a:ext cx="1371544" cy="1371544"/>
            <a:chOff x="0" y="0"/>
            <a:chExt cx="361230" cy="361230"/>
          </a:xfrm>
        </p:grpSpPr>
        <p:sp>
          <p:nvSpPr>
            <p:cNvPr name="Freeform 9" id="9"/>
            <p:cNvSpPr/>
            <p:nvPr/>
          </p:nvSpPr>
          <p:spPr>
            <a:xfrm flipH="false" flipV="false" rot="0">
              <a:off x="0" y="0"/>
              <a:ext cx="361230" cy="361230"/>
            </a:xfrm>
            <a:custGeom>
              <a:avLst/>
              <a:gdLst/>
              <a:ahLst/>
              <a:cxnLst/>
              <a:rect r="r" b="b" t="t" l="l"/>
              <a:pathLst>
                <a:path h="361230" w="361230">
                  <a:moveTo>
                    <a:pt x="141117" y="0"/>
                  </a:moveTo>
                  <a:lnTo>
                    <a:pt x="220113" y="0"/>
                  </a:lnTo>
                  <a:cubicBezTo>
                    <a:pt x="298050" y="0"/>
                    <a:pt x="361230" y="63180"/>
                    <a:pt x="361230" y="141117"/>
                  </a:cubicBezTo>
                  <a:lnTo>
                    <a:pt x="361230" y="220113"/>
                  </a:lnTo>
                  <a:cubicBezTo>
                    <a:pt x="361230" y="298050"/>
                    <a:pt x="298050" y="361230"/>
                    <a:pt x="220113" y="361230"/>
                  </a:cubicBezTo>
                  <a:lnTo>
                    <a:pt x="141117" y="361230"/>
                  </a:lnTo>
                  <a:cubicBezTo>
                    <a:pt x="63180" y="361230"/>
                    <a:pt x="0" y="298050"/>
                    <a:pt x="0" y="220113"/>
                  </a:cubicBezTo>
                  <a:lnTo>
                    <a:pt x="0" y="141117"/>
                  </a:lnTo>
                  <a:cubicBezTo>
                    <a:pt x="0" y="63180"/>
                    <a:pt x="63180" y="0"/>
                    <a:pt x="141117" y="0"/>
                  </a:cubicBezTo>
                  <a:close/>
                </a:path>
              </a:pathLst>
            </a:custGeom>
            <a:solidFill>
              <a:srgbClr val="183685"/>
            </a:solidFill>
          </p:spPr>
        </p:sp>
        <p:sp>
          <p:nvSpPr>
            <p:cNvPr name="TextBox 10" id="10"/>
            <p:cNvSpPr txBox="true"/>
            <p:nvPr/>
          </p:nvSpPr>
          <p:spPr>
            <a:xfrm>
              <a:off x="0" y="-38100"/>
              <a:ext cx="361230" cy="39933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7951486" y="-7109460"/>
            <a:ext cx="18788758" cy="9328392"/>
            <a:chOff x="0" y="0"/>
            <a:chExt cx="1557574" cy="773317"/>
          </a:xfrm>
        </p:grpSpPr>
        <p:sp>
          <p:nvSpPr>
            <p:cNvPr name="Freeform 3" id="3"/>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4" id="4"/>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070160"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7093149" y="2971800"/>
            <a:ext cx="9345905" cy="5996427"/>
          </a:xfrm>
          <a:prstGeom prst="rect">
            <a:avLst/>
          </a:prstGeom>
        </p:spPr>
        <p:txBody>
          <a:bodyPr anchor="t" rtlCol="false" tIns="0" lIns="0" bIns="0" rIns="0">
            <a:spAutoFit/>
          </a:bodyPr>
          <a:lstStyle/>
          <a:p>
            <a:pPr algn="just" marL="931885" indent="-465943" lvl="1">
              <a:lnSpc>
                <a:spcPts val="6042"/>
              </a:lnSpc>
              <a:buFont typeface="Arial"/>
              <a:buChar char="•"/>
            </a:pPr>
            <a:r>
              <a:rPr lang="en-US" sz="4316">
                <a:solidFill>
                  <a:srgbClr val="1E1E1E"/>
                </a:solidFill>
                <a:latin typeface="Open Sauce"/>
                <a:ea typeface="Open Sauce"/>
                <a:cs typeface="Open Sauce"/>
                <a:sym typeface="Open Sauce"/>
              </a:rPr>
              <a:t>Challenges: Shodan integration issues, missing fallback logic, dependency setup problems</a:t>
            </a:r>
          </a:p>
          <a:p>
            <a:pPr algn="just" marL="931885" indent="-465943" lvl="1">
              <a:lnSpc>
                <a:spcPts val="6042"/>
              </a:lnSpc>
              <a:buFont typeface="Arial"/>
              <a:buChar char="•"/>
            </a:pPr>
            <a:r>
              <a:rPr lang="en-US" sz="4316">
                <a:solidFill>
                  <a:srgbClr val="1E1E1E"/>
                </a:solidFill>
                <a:latin typeface="Open Sauce"/>
                <a:ea typeface="Open Sauce"/>
                <a:cs typeface="Open Sauce"/>
                <a:sym typeface="Open Sauce"/>
              </a:rPr>
              <a:t>Lessons Learned:</a:t>
            </a:r>
          </a:p>
          <a:p>
            <a:pPr algn="just" marL="1863771" indent="-621257" lvl="2">
              <a:lnSpc>
                <a:spcPts val="6042"/>
              </a:lnSpc>
              <a:buFont typeface="Arial"/>
              <a:buChar char="⚬"/>
            </a:pPr>
            <a:r>
              <a:rPr lang="en-US" sz="4316">
                <a:solidFill>
                  <a:srgbClr val="1E1E1E"/>
                </a:solidFill>
                <a:latin typeface="Open Sauce"/>
                <a:ea typeface="Open Sauce"/>
                <a:cs typeface="Open Sauce"/>
                <a:sym typeface="Open Sauce"/>
              </a:rPr>
              <a:t>Create package.json early</a:t>
            </a:r>
          </a:p>
          <a:p>
            <a:pPr algn="just" marL="1863771" indent="-621257" lvl="2">
              <a:lnSpc>
                <a:spcPts val="6042"/>
              </a:lnSpc>
              <a:buFont typeface="Arial"/>
              <a:buChar char="⚬"/>
            </a:pPr>
            <a:r>
              <a:rPr lang="en-US" sz="4316">
                <a:solidFill>
                  <a:srgbClr val="1E1E1E"/>
                </a:solidFill>
                <a:latin typeface="Open Sauce"/>
                <a:ea typeface="Open Sauce"/>
                <a:cs typeface="Open Sauce"/>
                <a:sym typeface="Open Sauce"/>
              </a:rPr>
              <a:t>Use .env files for configs</a:t>
            </a:r>
          </a:p>
          <a:p>
            <a:pPr algn="just" marL="1863771" indent="-621257" lvl="2">
              <a:lnSpc>
                <a:spcPts val="6042"/>
              </a:lnSpc>
              <a:buFont typeface="Arial"/>
              <a:buChar char="⚬"/>
            </a:pPr>
            <a:r>
              <a:rPr lang="en-US" sz="4316">
                <a:solidFill>
                  <a:srgbClr val="1E1E1E"/>
                </a:solidFill>
                <a:latin typeface="Open Sauce"/>
                <a:ea typeface="Open Sauce"/>
                <a:cs typeface="Open Sauce"/>
                <a:sym typeface="Open Sauce"/>
              </a:rPr>
              <a:t>Better project structure to avoid file errors</a:t>
            </a:r>
          </a:p>
        </p:txBody>
      </p:sp>
      <p:sp>
        <p:nvSpPr>
          <p:cNvPr name="TextBox 7" id="7"/>
          <p:cNvSpPr txBox="true"/>
          <p:nvPr/>
        </p:nvSpPr>
        <p:spPr>
          <a:xfrm rot="0">
            <a:off x="7093149" y="693220"/>
            <a:ext cx="9345905" cy="1914540"/>
          </a:xfrm>
          <a:prstGeom prst="rect">
            <a:avLst/>
          </a:prstGeom>
        </p:spPr>
        <p:txBody>
          <a:bodyPr anchor="t" rtlCol="false" tIns="0" lIns="0" bIns="0" rIns="0">
            <a:spAutoFit/>
          </a:bodyPr>
          <a:lstStyle/>
          <a:p>
            <a:pPr algn="l">
              <a:lnSpc>
                <a:spcPts val="7200"/>
              </a:lnSpc>
            </a:pPr>
            <a:r>
              <a:rPr lang="en-US" sz="8000" b="true">
                <a:solidFill>
                  <a:srgbClr val="183685"/>
                </a:solidFill>
                <a:latin typeface="DM Sans Bold"/>
                <a:ea typeface="DM Sans Bold"/>
                <a:cs typeface="DM Sans Bold"/>
                <a:sym typeface="DM Sans Bold"/>
              </a:rPr>
              <a:t>CHALLENGES &amp; LESSONS LEARNED</a:t>
            </a:r>
          </a:p>
        </p:txBody>
      </p:sp>
      <p:grpSp>
        <p:nvGrpSpPr>
          <p:cNvPr name="Group 8" id="8"/>
          <p:cNvGrpSpPr/>
          <p:nvPr/>
        </p:nvGrpSpPr>
        <p:grpSpPr>
          <a:xfrm rot="0">
            <a:off x="-5293412" y="2218932"/>
            <a:ext cx="11276000" cy="11265054"/>
            <a:chOff x="0" y="0"/>
            <a:chExt cx="890190" cy="889326"/>
          </a:xfrm>
        </p:grpSpPr>
        <p:sp>
          <p:nvSpPr>
            <p:cNvPr name="Freeform 9" id="9"/>
            <p:cNvSpPr/>
            <p:nvPr/>
          </p:nvSpPr>
          <p:spPr>
            <a:xfrm flipH="false" flipV="false" rot="0">
              <a:off x="28459" y="21718"/>
              <a:ext cx="833273" cy="845891"/>
            </a:xfrm>
            <a:custGeom>
              <a:avLst/>
              <a:gdLst/>
              <a:ahLst/>
              <a:cxnLst/>
              <a:rect r="r" b="b" t="t" l="l"/>
              <a:pathLst>
                <a:path h="845891" w="833273">
                  <a:moveTo>
                    <a:pt x="465209" y="26807"/>
                  </a:moveTo>
                  <a:lnTo>
                    <a:pt x="813159" y="374420"/>
                  </a:lnTo>
                  <a:cubicBezTo>
                    <a:pt x="826037" y="387285"/>
                    <a:pt x="833273" y="404742"/>
                    <a:pt x="833273" y="422945"/>
                  </a:cubicBezTo>
                  <a:cubicBezTo>
                    <a:pt x="833273" y="441148"/>
                    <a:pt x="826037" y="458605"/>
                    <a:pt x="813159" y="471470"/>
                  </a:cubicBezTo>
                  <a:lnTo>
                    <a:pt x="465209" y="819083"/>
                  </a:lnTo>
                  <a:cubicBezTo>
                    <a:pt x="438375" y="845890"/>
                    <a:pt x="394897" y="845890"/>
                    <a:pt x="368064" y="819083"/>
                  </a:cubicBezTo>
                  <a:lnTo>
                    <a:pt x="20113" y="471470"/>
                  </a:lnTo>
                  <a:cubicBezTo>
                    <a:pt x="7236" y="458605"/>
                    <a:pt x="0" y="441148"/>
                    <a:pt x="0" y="422945"/>
                  </a:cubicBezTo>
                  <a:cubicBezTo>
                    <a:pt x="0" y="404742"/>
                    <a:pt x="7236" y="387285"/>
                    <a:pt x="20113" y="374420"/>
                  </a:cubicBezTo>
                  <a:lnTo>
                    <a:pt x="368064" y="26807"/>
                  </a:lnTo>
                  <a:cubicBezTo>
                    <a:pt x="394897" y="0"/>
                    <a:pt x="438375" y="0"/>
                    <a:pt x="465209" y="26807"/>
                  </a:cubicBezTo>
                  <a:close/>
                </a:path>
              </a:pathLst>
            </a:custGeom>
            <a:blipFill>
              <a:blip r:embed="rId4"/>
              <a:stretch>
                <a:fillRect l="-24349" t="325" r="-24349" b="325"/>
              </a:stretch>
            </a:blipFill>
          </p:spPr>
        </p:sp>
      </p:grpSp>
      <p:grpSp>
        <p:nvGrpSpPr>
          <p:cNvPr name="Group 10" id="10"/>
          <p:cNvGrpSpPr/>
          <p:nvPr/>
        </p:nvGrpSpPr>
        <p:grpSpPr>
          <a:xfrm rot="0">
            <a:off x="2536499" y="4340497"/>
            <a:ext cx="1371544" cy="1371544"/>
            <a:chOff x="0" y="0"/>
            <a:chExt cx="361230" cy="361230"/>
          </a:xfrm>
        </p:grpSpPr>
        <p:sp>
          <p:nvSpPr>
            <p:cNvPr name="Freeform 11" id="11"/>
            <p:cNvSpPr/>
            <p:nvPr/>
          </p:nvSpPr>
          <p:spPr>
            <a:xfrm flipH="false" flipV="false" rot="0">
              <a:off x="0" y="0"/>
              <a:ext cx="361230" cy="361230"/>
            </a:xfrm>
            <a:custGeom>
              <a:avLst/>
              <a:gdLst/>
              <a:ahLst/>
              <a:cxnLst/>
              <a:rect r="r" b="b" t="t" l="l"/>
              <a:pathLst>
                <a:path h="361230" w="361230">
                  <a:moveTo>
                    <a:pt x="141117" y="0"/>
                  </a:moveTo>
                  <a:lnTo>
                    <a:pt x="220113" y="0"/>
                  </a:lnTo>
                  <a:cubicBezTo>
                    <a:pt x="298050" y="0"/>
                    <a:pt x="361230" y="63180"/>
                    <a:pt x="361230" y="141117"/>
                  </a:cubicBezTo>
                  <a:lnTo>
                    <a:pt x="361230" y="220113"/>
                  </a:lnTo>
                  <a:cubicBezTo>
                    <a:pt x="361230" y="298050"/>
                    <a:pt x="298050" y="361230"/>
                    <a:pt x="220113" y="361230"/>
                  </a:cubicBezTo>
                  <a:lnTo>
                    <a:pt x="141117" y="361230"/>
                  </a:lnTo>
                  <a:cubicBezTo>
                    <a:pt x="63180" y="361230"/>
                    <a:pt x="0" y="298050"/>
                    <a:pt x="0" y="220113"/>
                  </a:cubicBezTo>
                  <a:lnTo>
                    <a:pt x="0" y="141117"/>
                  </a:lnTo>
                  <a:cubicBezTo>
                    <a:pt x="0" y="63180"/>
                    <a:pt x="63180" y="0"/>
                    <a:pt x="141117" y="0"/>
                  </a:cubicBezTo>
                  <a:close/>
                </a:path>
              </a:pathLst>
            </a:custGeom>
            <a:solidFill>
              <a:srgbClr val="183685"/>
            </a:solidFill>
          </p:spPr>
        </p:sp>
        <p:sp>
          <p:nvSpPr>
            <p:cNvPr name="TextBox 12" id="12"/>
            <p:cNvSpPr txBox="true"/>
            <p:nvPr/>
          </p:nvSpPr>
          <p:spPr>
            <a:xfrm>
              <a:off x="0" y="-38100"/>
              <a:ext cx="361230" cy="39933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7951486" y="-6859967"/>
            <a:ext cx="18788758" cy="9328392"/>
            <a:chOff x="0" y="0"/>
            <a:chExt cx="1557574" cy="773317"/>
          </a:xfrm>
        </p:grpSpPr>
        <p:sp>
          <p:nvSpPr>
            <p:cNvPr name="Freeform 3" id="3"/>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4" id="4"/>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070160"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1840343" y="-1360707"/>
            <a:ext cx="12806862" cy="14183025"/>
            <a:chOff x="0" y="0"/>
            <a:chExt cx="890190" cy="985846"/>
          </a:xfrm>
        </p:grpSpPr>
        <p:sp>
          <p:nvSpPr>
            <p:cNvPr name="Freeform 7" id="7"/>
            <p:cNvSpPr/>
            <p:nvPr/>
          </p:nvSpPr>
          <p:spPr>
            <a:xfrm flipH="false" flipV="false" rot="0">
              <a:off x="12426" y="19073"/>
              <a:ext cx="865339" cy="947700"/>
            </a:xfrm>
            <a:custGeom>
              <a:avLst/>
              <a:gdLst/>
              <a:ahLst/>
              <a:cxnLst/>
              <a:rect r="r" b="b" t="t" l="l"/>
              <a:pathLst>
                <a:path h="947700" w="865339">
                  <a:moveTo>
                    <a:pt x="461434" y="12782"/>
                  </a:moveTo>
                  <a:lnTo>
                    <a:pt x="849000" y="441994"/>
                  </a:lnTo>
                  <a:cubicBezTo>
                    <a:pt x="865339" y="460089"/>
                    <a:pt x="865339" y="487611"/>
                    <a:pt x="849000" y="505705"/>
                  </a:cubicBezTo>
                  <a:lnTo>
                    <a:pt x="461434" y="934917"/>
                  </a:lnTo>
                  <a:cubicBezTo>
                    <a:pt x="454085" y="943055"/>
                    <a:pt x="443634" y="947700"/>
                    <a:pt x="432669" y="947700"/>
                  </a:cubicBezTo>
                  <a:cubicBezTo>
                    <a:pt x="421705" y="947700"/>
                    <a:pt x="411253" y="943055"/>
                    <a:pt x="403905" y="934917"/>
                  </a:cubicBezTo>
                  <a:lnTo>
                    <a:pt x="16339" y="505705"/>
                  </a:lnTo>
                  <a:cubicBezTo>
                    <a:pt x="0" y="487611"/>
                    <a:pt x="0" y="460089"/>
                    <a:pt x="16339" y="441994"/>
                  </a:cubicBezTo>
                  <a:lnTo>
                    <a:pt x="403905" y="12782"/>
                  </a:lnTo>
                  <a:cubicBezTo>
                    <a:pt x="411253" y="4644"/>
                    <a:pt x="421705" y="0"/>
                    <a:pt x="432669" y="0"/>
                  </a:cubicBezTo>
                  <a:cubicBezTo>
                    <a:pt x="443634" y="0"/>
                    <a:pt x="454085" y="4644"/>
                    <a:pt x="461434" y="12782"/>
                  </a:cubicBezTo>
                  <a:close/>
                </a:path>
              </a:pathLst>
            </a:custGeom>
            <a:blipFill>
              <a:blip r:embed="rId4"/>
              <a:stretch>
                <a:fillRect l="-50809" t="-11755" r="-113998" b="-2012"/>
              </a:stretch>
            </a:blipFill>
          </p:spPr>
        </p:sp>
      </p:grpSp>
      <p:sp>
        <p:nvSpPr>
          <p:cNvPr name="TextBox 8" id="8"/>
          <p:cNvSpPr txBox="true"/>
          <p:nvPr/>
        </p:nvSpPr>
        <p:spPr>
          <a:xfrm rot="0">
            <a:off x="2366946" y="3889426"/>
            <a:ext cx="8470325" cy="5703372"/>
          </a:xfrm>
          <a:prstGeom prst="rect">
            <a:avLst/>
          </a:prstGeom>
        </p:spPr>
        <p:txBody>
          <a:bodyPr anchor="t" rtlCol="false" tIns="0" lIns="0" bIns="0" rIns="0">
            <a:spAutoFit/>
          </a:bodyPr>
          <a:lstStyle/>
          <a:p>
            <a:pPr algn="just" marL="505561" indent="-252781" lvl="1">
              <a:lnSpc>
                <a:spcPts val="3278"/>
              </a:lnSpc>
              <a:buFont typeface="Arial"/>
              <a:buChar char="•"/>
            </a:pPr>
            <a:r>
              <a:rPr lang="en-US" sz="2341">
                <a:solidFill>
                  <a:srgbClr val="1E1E1E"/>
                </a:solidFill>
                <a:latin typeface="Open Sauce"/>
                <a:ea typeface="Open Sauce"/>
                <a:cs typeface="Open Sauce"/>
                <a:sym typeface="Open Sauce"/>
              </a:rPr>
              <a:t>Add authentication to secure APIs </a:t>
            </a:r>
          </a:p>
          <a:p>
            <a:pPr algn="just" marL="505561" indent="-252781" lvl="1">
              <a:lnSpc>
                <a:spcPts val="3278"/>
              </a:lnSpc>
              <a:buFont typeface="Arial"/>
              <a:buChar char="•"/>
            </a:pPr>
            <a:r>
              <a:rPr lang="en-US" sz="2341">
                <a:solidFill>
                  <a:srgbClr val="1E1E1E"/>
                </a:solidFill>
                <a:latin typeface="Open Sauce"/>
                <a:ea typeface="Open Sauce"/>
                <a:cs typeface="Open Sauce"/>
                <a:sym typeface="Open Sauce"/>
              </a:rPr>
              <a:t>Implement role-based dashboards (Admin vs Analyst views), this can include a login page that allows those  designated users to view the dashboard.</a:t>
            </a:r>
          </a:p>
          <a:p>
            <a:pPr algn="just" marL="505561" indent="-252781" lvl="1">
              <a:lnSpc>
                <a:spcPts val="3278"/>
              </a:lnSpc>
              <a:buFont typeface="Arial"/>
              <a:buChar char="•"/>
            </a:pPr>
            <a:r>
              <a:rPr lang="en-US" sz="2341">
                <a:solidFill>
                  <a:srgbClr val="1E1E1E"/>
                </a:solidFill>
                <a:latin typeface="Open Sauce"/>
                <a:ea typeface="Open Sauce"/>
                <a:cs typeface="Open Sauce"/>
                <a:sym typeface="Open Sauce"/>
              </a:rPr>
              <a:t>Create scheduled automated reports for threat summaries</a:t>
            </a:r>
          </a:p>
          <a:p>
            <a:pPr algn="just" marL="505561" indent="-252781" lvl="1">
              <a:lnSpc>
                <a:spcPts val="3278"/>
              </a:lnSpc>
              <a:buFont typeface="Arial"/>
              <a:buChar char="•"/>
            </a:pPr>
            <a:r>
              <a:rPr lang="en-US" sz="2341">
                <a:solidFill>
                  <a:srgbClr val="1E1E1E"/>
                </a:solidFill>
                <a:latin typeface="Open Sauce"/>
                <a:ea typeface="Open Sauce"/>
                <a:cs typeface="Open Sauce"/>
                <a:sym typeface="Open Sauce"/>
              </a:rPr>
              <a:t>Address ZAP threats: </a:t>
            </a:r>
          </a:p>
          <a:p>
            <a:pPr algn="just" marL="1011122" indent="-337041" lvl="2">
              <a:lnSpc>
                <a:spcPts val="3278"/>
              </a:lnSpc>
              <a:buFont typeface="Arial"/>
              <a:buChar char="⚬"/>
            </a:pPr>
            <a:r>
              <a:rPr lang="en-US" sz="2341">
                <a:solidFill>
                  <a:srgbClr val="1E1E1E"/>
                </a:solidFill>
                <a:latin typeface="Open Sauce"/>
                <a:ea typeface="Open Sauce"/>
                <a:cs typeface="Open Sauce"/>
                <a:sym typeface="Open Sauce"/>
              </a:rPr>
              <a:t>Prevent against clickjacking attacks → make sure site is not embedded into an &lt;iframe&gt;</a:t>
            </a:r>
          </a:p>
          <a:p>
            <a:pPr algn="just" marL="1011122" indent="-337041" lvl="2">
              <a:lnSpc>
                <a:spcPts val="3278"/>
              </a:lnSpc>
              <a:buFont typeface="Arial"/>
              <a:buChar char="⚬"/>
            </a:pPr>
            <a:r>
              <a:rPr lang="en-US" sz="2341">
                <a:solidFill>
                  <a:srgbClr val="1E1E1E"/>
                </a:solidFill>
                <a:latin typeface="Open Sauce"/>
                <a:ea typeface="Open Sauce"/>
                <a:cs typeface="Open Sauce"/>
                <a:sym typeface="Open Sauce"/>
              </a:rPr>
              <a:t>API Key file is shown as available → hide file so user’s API keys are not at risk of attack</a:t>
            </a:r>
          </a:p>
          <a:p>
            <a:pPr algn="just" marL="1011122" indent="-337041" lvl="2">
              <a:lnSpc>
                <a:spcPts val="3278"/>
              </a:lnSpc>
              <a:buFont typeface="Arial"/>
              <a:buChar char="⚬"/>
            </a:pPr>
            <a:r>
              <a:rPr lang="en-US" sz="2341">
                <a:solidFill>
                  <a:srgbClr val="1E1E1E"/>
                </a:solidFill>
                <a:latin typeface="Open Sauce"/>
                <a:ea typeface="Open Sauce"/>
                <a:cs typeface="Open Sauce"/>
                <a:sym typeface="Open Sauce"/>
              </a:rPr>
              <a:t>Implementing a Cross Security Policy (CSP) Header → protects site against cross-scripting (XSS) attacks </a:t>
            </a:r>
          </a:p>
        </p:txBody>
      </p:sp>
      <p:sp>
        <p:nvSpPr>
          <p:cNvPr name="TextBox 9" id="9"/>
          <p:cNvSpPr txBox="true"/>
          <p:nvPr/>
        </p:nvSpPr>
        <p:spPr>
          <a:xfrm rot="0">
            <a:off x="2366946" y="2079419"/>
            <a:ext cx="8711883" cy="1848108"/>
          </a:xfrm>
          <a:prstGeom prst="rect">
            <a:avLst/>
          </a:prstGeom>
        </p:spPr>
        <p:txBody>
          <a:bodyPr anchor="t" rtlCol="false" tIns="0" lIns="0" bIns="0" rIns="0">
            <a:spAutoFit/>
          </a:bodyPr>
          <a:lstStyle/>
          <a:p>
            <a:pPr algn="l">
              <a:lnSpc>
                <a:spcPts val="7018"/>
              </a:lnSpc>
            </a:pPr>
            <a:r>
              <a:rPr lang="en-US" sz="7798" b="true">
                <a:solidFill>
                  <a:srgbClr val="183685"/>
                </a:solidFill>
                <a:latin typeface="DM Sans Bold"/>
                <a:ea typeface="DM Sans Bold"/>
                <a:cs typeface="DM Sans Bold"/>
                <a:sym typeface="DM Sans Bold"/>
              </a:rPr>
              <a:t>FUTURE ENHANCEMENTS</a:t>
            </a:r>
          </a:p>
        </p:txBody>
      </p:sp>
      <p:grpSp>
        <p:nvGrpSpPr>
          <p:cNvPr name="Group 10" id="10"/>
          <p:cNvGrpSpPr/>
          <p:nvPr/>
        </p:nvGrpSpPr>
        <p:grpSpPr>
          <a:xfrm rot="0">
            <a:off x="13001343" y="6626710"/>
            <a:ext cx="1371544" cy="1371544"/>
            <a:chOff x="0" y="0"/>
            <a:chExt cx="361230" cy="361230"/>
          </a:xfrm>
        </p:grpSpPr>
        <p:sp>
          <p:nvSpPr>
            <p:cNvPr name="Freeform 11" id="11"/>
            <p:cNvSpPr/>
            <p:nvPr/>
          </p:nvSpPr>
          <p:spPr>
            <a:xfrm flipH="false" flipV="false" rot="0">
              <a:off x="0" y="0"/>
              <a:ext cx="361230" cy="361230"/>
            </a:xfrm>
            <a:custGeom>
              <a:avLst/>
              <a:gdLst/>
              <a:ahLst/>
              <a:cxnLst/>
              <a:rect r="r" b="b" t="t" l="l"/>
              <a:pathLst>
                <a:path h="361230" w="361230">
                  <a:moveTo>
                    <a:pt x="141117" y="0"/>
                  </a:moveTo>
                  <a:lnTo>
                    <a:pt x="220113" y="0"/>
                  </a:lnTo>
                  <a:cubicBezTo>
                    <a:pt x="298050" y="0"/>
                    <a:pt x="361230" y="63180"/>
                    <a:pt x="361230" y="141117"/>
                  </a:cubicBezTo>
                  <a:lnTo>
                    <a:pt x="361230" y="220113"/>
                  </a:lnTo>
                  <a:cubicBezTo>
                    <a:pt x="361230" y="298050"/>
                    <a:pt x="298050" y="361230"/>
                    <a:pt x="220113" y="361230"/>
                  </a:cubicBezTo>
                  <a:lnTo>
                    <a:pt x="141117" y="361230"/>
                  </a:lnTo>
                  <a:cubicBezTo>
                    <a:pt x="63180" y="361230"/>
                    <a:pt x="0" y="298050"/>
                    <a:pt x="0" y="220113"/>
                  </a:cubicBezTo>
                  <a:lnTo>
                    <a:pt x="0" y="141117"/>
                  </a:lnTo>
                  <a:cubicBezTo>
                    <a:pt x="0" y="63180"/>
                    <a:pt x="63180" y="0"/>
                    <a:pt x="141117" y="0"/>
                  </a:cubicBezTo>
                  <a:close/>
                </a:path>
              </a:pathLst>
            </a:custGeom>
            <a:solidFill>
              <a:srgbClr val="51B2BA"/>
            </a:solidFill>
          </p:spPr>
        </p:sp>
        <p:sp>
          <p:nvSpPr>
            <p:cNvPr name="TextBox 12" id="12"/>
            <p:cNvSpPr txBox="true"/>
            <p:nvPr/>
          </p:nvSpPr>
          <p:spPr>
            <a:xfrm>
              <a:off x="0" y="-38100"/>
              <a:ext cx="361230" cy="399330"/>
            </a:xfrm>
            <a:prstGeom prst="rect">
              <a:avLst/>
            </a:prstGeom>
          </p:spPr>
          <p:txBody>
            <a:bodyPr anchor="ctr" rtlCol="false" tIns="50800" lIns="50800" bIns="50800" rIns="50800"/>
            <a:lstStyle/>
            <a:p>
              <a:pPr algn="ctr">
                <a:lnSpc>
                  <a:spcPts val="2659"/>
                </a:lnSpc>
              </a:pPr>
            </a:p>
          </p:txBody>
        </p:sp>
      </p:grpSp>
      <p:sp>
        <p:nvSpPr>
          <p:cNvPr name="AutoShape 13" id="13"/>
          <p:cNvSpPr/>
          <p:nvPr/>
        </p:nvSpPr>
        <p:spPr>
          <a:xfrm>
            <a:off x="2366946" y="9875523"/>
            <a:ext cx="8470325" cy="0"/>
          </a:xfrm>
          <a:prstGeom prst="line">
            <a:avLst/>
          </a:prstGeom>
          <a:ln cap="rnd" w="66675">
            <a:solidFill>
              <a:srgbClr val="183685"/>
            </a:solidFill>
            <a:prstDash val="solid"/>
            <a:headEnd type="none" len="sm" w="sm"/>
            <a:tailEnd type="none" len="sm" w="sm"/>
          </a:ln>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1035888" y="9235036"/>
            <a:ext cx="21518857" cy="2096422"/>
            <a:chOff x="0" y="0"/>
            <a:chExt cx="5667518" cy="552144"/>
          </a:xfrm>
        </p:grpSpPr>
        <p:sp>
          <p:nvSpPr>
            <p:cNvPr name="Freeform 3" id="3"/>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4" id="4"/>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4931576" y="1028700"/>
            <a:ext cx="13635042" cy="13621806"/>
            <a:chOff x="0" y="0"/>
            <a:chExt cx="890190" cy="889326"/>
          </a:xfrm>
        </p:grpSpPr>
        <p:sp>
          <p:nvSpPr>
            <p:cNvPr name="Freeform 6" id="6"/>
            <p:cNvSpPr/>
            <p:nvPr/>
          </p:nvSpPr>
          <p:spPr>
            <a:xfrm flipH="false" flipV="false" rot="0">
              <a:off x="23535" y="17960"/>
              <a:ext cx="843120" cy="853405"/>
            </a:xfrm>
            <a:custGeom>
              <a:avLst/>
              <a:gdLst/>
              <a:ahLst/>
              <a:cxnLst/>
              <a:rect r="r" b="b" t="t" l="l"/>
              <a:pathLst>
                <a:path h="853405" w="843120">
                  <a:moveTo>
                    <a:pt x="461729" y="22170"/>
                  </a:moveTo>
                  <a:lnTo>
                    <a:pt x="826487" y="386573"/>
                  </a:lnTo>
                  <a:cubicBezTo>
                    <a:pt x="837136" y="397213"/>
                    <a:pt x="843120" y="411649"/>
                    <a:pt x="843120" y="426703"/>
                  </a:cubicBezTo>
                  <a:cubicBezTo>
                    <a:pt x="843120" y="441757"/>
                    <a:pt x="837136" y="456193"/>
                    <a:pt x="826487" y="466833"/>
                  </a:cubicBezTo>
                  <a:lnTo>
                    <a:pt x="461729" y="831237"/>
                  </a:lnTo>
                  <a:cubicBezTo>
                    <a:pt x="439538" y="853406"/>
                    <a:pt x="403582" y="853406"/>
                    <a:pt x="381391" y="831237"/>
                  </a:cubicBezTo>
                  <a:lnTo>
                    <a:pt x="16634" y="466833"/>
                  </a:lnTo>
                  <a:cubicBezTo>
                    <a:pt x="5984" y="456193"/>
                    <a:pt x="0" y="441757"/>
                    <a:pt x="0" y="426703"/>
                  </a:cubicBezTo>
                  <a:cubicBezTo>
                    <a:pt x="0" y="411649"/>
                    <a:pt x="5984" y="397213"/>
                    <a:pt x="16634" y="386573"/>
                  </a:cubicBezTo>
                  <a:lnTo>
                    <a:pt x="381391" y="22170"/>
                  </a:lnTo>
                  <a:cubicBezTo>
                    <a:pt x="403582" y="0"/>
                    <a:pt x="439538" y="0"/>
                    <a:pt x="461729" y="22170"/>
                  </a:cubicBezTo>
                  <a:close/>
                </a:path>
              </a:pathLst>
            </a:custGeom>
            <a:blipFill>
              <a:blip r:embed="rId2"/>
              <a:stretch>
                <a:fillRect l="-13723" t="-6059" r="-49963" b="-3100"/>
              </a:stretch>
            </a:blipFill>
          </p:spPr>
        </p:sp>
      </p:grpSp>
      <p:grpSp>
        <p:nvGrpSpPr>
          <p:cNvPr name="Group 7" id="7"/>
          <p:cNvGrpSpPr/>
          <p:nvPr/>
        </p:nvGrpSpPr>
        <p:grpSpPr>
          <a:xfrm rot="0">
            <a:off x="7424017" y="-6859967"/>
            <a:ext cx="18788758" cy="9328392"/>
            <a:chOff x="0" y="0"/>
            <a:chExt cx="1557574" cy="773317"/>
          </a:xfrm>
        </p:grpSpPr>
        <p:sp>
          <p:nvSpPr>
            <p:cNvPr name="Freeform 8" id="8"/>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9" id="9"/>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9723541" y="3465757"/>
            <a:ext cx="7535759" cy="3465248"/>
          </a:xfrm>
          <a:prstGeom prst="rect">
            <a:avLst/>
          </a:prstGeom>
        </p:spPr>
        <p:txBody>
          <a:bodyPr anchor="t" rtlCol="false" tIns="0" lIns="0" bIns="0" rIns="0">
            <a:spAutoFit/>
          </a:bodyPr>
          <a:lstStyle/>
          <a:p>
            <a:pPr algn="l">
              <a:lnSpc>
                <a:spcPts val="13127"/>
              </a:lnSpc>
            </a:pPr>
            <a:r>
              <a:rPr lang="en-US" sz="14586" b="true">
                <a:solidFill>
                  <a:srgbClr val="183685"/>
                </a:solidFill>
                <a:latin typeface="DM Sans Bold"/>
                <a:ea typeface="DM Sans Bold"/>
                <a:cs typeface="DM Sans Bold"/>
                <a:sym typeface="DM Sans Bold"/>
              </a:rPr>
              <a:t>THANK YOU</a:t>
            </a:r>
          </a:p>
        </p:txBody>
      </p:sp>
      <p:grpSp>
        <p:nvGrpSpPr>
          <p:cNvPr name="Group 12" id="12"/>
          <p:cNvGrpSpPr/>
          <p:nvPr/>
        </p:nvGrpSpPr>
        <p:grpSpPr>
          <a:xfrm rot="0">
            <a:off x="6402292" y="2094818"/>
            <a:ext cx="1371544" cy="1371544"/>
            <a:chOff x="0" y="0"/>
            <a:chExt cx="361230" cy="361230"/>
          </a:xfrm>
        </p:grpSpPr>
        <p:sp>
          <p:nvSpPr>
            <p:cNvPr name="Freeform 13" id="13"/>
            <p:cNvSpPr/>
            <p:nvPr/>
          </p:nvSpPr>
          <p:spPr>
            <a:xfrm flipH="false" flipV="false" rot="0">
              <a:off x="0" y="0"/>
              <a:ext cx="361230" cy="361230"/>
            </a:xfrm>
            <a:custGeom>
              <a:avLst/>
              <a:gdLst/>
              <a:ahLst/>
              <a:cxnLst/>
              <a:rect r="r" b="b" t="t" l="l"/>
              <a:pathLst>
                <a:path h="361230" w="361230">
                  <a:moveTo>
                    <a:pt x="141117" y="0"/>
                  </a:moveTo>
                  <a:lnTo>
                    <a:pt x="220113" y="0"/>
                  </a:lnTo>
                  <a:cubicBezTo>
                    <a:pt x="298050" y="0"/>
                    <a:pt x="361230" y="63180"/>
                    <a:pt x="361230" y="141117"/>
                  </a:cubicBezTo>
                  <a:lnTo>
                    <a:pt x="361230" y="220113"/>
                  </a:lnTo>
                  <a:cubicBezTo>
                    <a:pt x="361230" y="298050"/>
                    <a:pt x="298050" y="361230"/>
                    <a:pt x="220113" y="361230"/>
                  </a:cubicBezTo>
                  <a:lnTo>
                    <a:pt x="141117" y="361230"/>
                  </a:lnTo>
                  <a:cubicBezTo>
                    <a:pt x="63180" y="361230"/>
                    <a:pt x="0" y="298050"/>
                    <a:pt x="0" y="220113"/>
                  </a:cubicBezTo>
                  <a:lnTo>
                    <a:pt x="0" y="141117"/>
                  </a:lnTo>
                  <a:cubicBezTo>
                    <a:pt x="0" y="63180"/>
                    <a:pt x="63180" y="0"/>
                    <a:pt x="141117" y="0"/>
                  </a:cubicBezTo>
                  <a:close/>
                </a:path>
              </a:pathLst>
            </a:custGeom>
            <a:solidFill>
              <a:srgbClr val="51B2BA"/>
            </a:solidFill>
          </p:spPr>
        </p:sp>
        <p:sp>
          <p:nvSpPr>
            <p:cNvPr name="TextBox 14" id="14"/>
            <p:cNvSpPr txBox="true"/>
            <p:nvPr/>
          </p:nvSpPr>
          <p:spPr>
            <a:xfrm>
              <a:off x="0" y="-38100"/>
              <a:ext cx="361230" cy="39933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7424017" y="-6859967"/>
            <a:ext cx="18788758" cy="9328392"/>
            <a:chOff x="0" y="0"/>
            <a:chExt cx="1557574" cy="773317"/>
          </a:xfrm>
        </p:grpSpPr>
        <p:sp>
          <p:nvSpPr>
            <p:cNvPr name="Freeform 3" id="3"/>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4" id="4"/>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035888" y="9235036"/>
            <a:ext cx="21518857" cy="2096422"/>
            <a:chOff x="0" y="0"/>
            <a:chExt cx="5667518" cy="552144"/>
          </a:xfrm>
        </p:grpSpPr>
        <p:sp>
          <p:nvSpPr>
            <p:cNvPr name="Freeform 7" id="7"/>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8" id="8"/>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818396" y="8113022"/>
            <a:ext cx="776851" cy="776851"/>
            <a:chOff x="0" y="0"/>
            <a:chExt cx="204603" cy="204603"/>
          </a:xfrm>
        </p:grpSpPr>
        <p:sp>
          <p:nvSpPr>
            <p:cNvPr name="Freeform 10" id="10"/>
            <p:cNvSpPr/>
            <p:nvPr/>
          </p:nvSpPr>
          <p:spPr>
            <a:xfrm flipH="false" flipV="false" rot="0">
              <a:off x="0" y="0"/>
              <a:ext cx="204603" cy="204603"/>
            </a:xfrm>
            <a:custGeom>
              <a:avLst/>
              <a:gdLst/>
              <a:ahLst/>
              <a:cxnLst/>
              <a:rect r="r" b="b" t="t" l="l"/>
              <a:pathLst>
                <a:path h="204603" w="204603">
                  <a:moveTo>
                    <a:pt x="102301" y="0"/>
                  </a:moveTo>
                  <a:lnTo>
                    <a:pt x="102301" y="0"/>
                  </a:lnTo>
                  <a:cubicBezTo>
                    <a:pt x="129433" y="0"/>
                    <a:pt x="155454" y="10778"/>
                    <a:pt x="174639" y="29963"/>
                  </a:cubicBezTo>
                  <a:cubicBezTo>
                    <a:pt x="193825" y="49149"/>
                    <a:pt x="204603" y="75169"/>
                    <a:pt x="204603" y="102301"/>
                  </a:cubicBezTo>
                  <a:lnTo>
                    <a:pt x="204603" y="102301"/>
                  </a:lnTo>
                  <a:cubicBezTo>
                    <a:pt x="204603" y="129433"/>
                    <a:pt x="193825" y="155454"/>
                    <a:pt x="174639" y="174639"/>
                  </a:cubicBezTo>
                  <a:cubicBezTo>
                    <a:pt x="155454" y="193825"/>
                    <a:pt x="129433" y="204603"/>
                    <a:pt x="102301" y="204603"/>
                  </a:cubicBezTo>
                  <a:lnTo>
                    <a:pt x="102301" y="204603"/>
                  </a:lnTo>
                  <a:cubicBezTo>
                    <a:pt x="75169" y="204603"/>
                    <a:pt x="49149" y="193825"/>
                    <a:pt x="29963" y="174639"/>
                  </a:cubicBezTo>
                  <a:cubicBezTo>
                    <a:pt x="10778" y="155454"/>
                    <a:pt x="0" y="129433"/>
                    <a:pt x="0" y="102301"/>
                  </a:cubicBezTo>
                  <a:lnTo>
                    <a:pt x="0" y="102301"/>
                  </a:lnTo>
                  <a:cubicBezTo>
                    <a:pt x="0" y="75169"/>
                    <a:pt x="10778" y="49149"/>
                    <a:pt x="29963" y="29963"/>
                  </a:cubicBezTo>
                  <a:cubicBezTo>
                    <a:pt x="49149" y="10778"/>
                    <a:pt x="75169" y="0"/>
                    <a:pt x="102301" y="0"/>
                  </a:cubicBezTo>
                  <a:close/>
                </a:path>
              </a:pathLst>
            </a:custGeom>
            <a:solidFill>
              <a:srgbClr val="183685"/>
            </a:solidFill>
          </p:spPr>
        </p:sp>
        <p:sp>
          <p:nvSpPr>
            <p:cNvPr name="TextBox 11" id="11"/>
            <p:cNvSpPr txBox="true"/>
            <p:nvPr/>
          </p:nvSpPr>
          <p:spPr>
            <a:xfrm>
              <a:off x="0" y="-38100"/>
              <a:ext cx="204603" cy="242703"/>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690543" y="3126389"/>
            <a:ext cx="9148139" cy="2836069"/>
          </a:xfrm>
          <a:prstGeom prst="rect">
            <a:avLst/>
          </a:prstGeom>
        </p:spPr>
        <p:txBody>
          <a:bodyPr anchor="t" rtlCol="false" tIns="0" lIns="0" bIns="0" rIns="0">
            <a:spAutoFit/>
          </a:bodyPr>
          <a:lstStyle/>
          <a:p>
            <a:pPr algn="just">
              <a:lnSpc>
                <a:spcPts val="3806"/>
              </a:lnSpc>
            </a:pPr>
            <a:r>
              <a:rPr lang="en-US" sz="2718">
                <a:solidFill>
                  <a:srgbClr val="1E1E1E"/>
                </a:solidFill>
                <a:latin typeface="Open Sauce"/>
                <a:ea typeface="Open Sauce"/>
                <a:cs typeface="Open Sauce"/>
                <a:sym typeface="Open Sauce"/>
              </a:rPr>
              <a:t>This system automates cybersecurity threat gathering, analysis, and prioritization. The backend implements SQLite for the database, Redis caching, Shodan/OSINT feeds, and OpenAI risk analysis. The frontend is a dynamic dashboard that uses charts (from Chart.js), alerts, and displays risk prioritization.           </a:t>
            </a:r>
          </a:p>
        </p:txBody>
      </p:sp>
      <p:sp>
        <p:nvSpPr>
          <p:cNvPr name="TextBox 13" id="13"/>
          <p:cNvSpPr txBox="true"/>
          <p:nvPr/>
        </p:nvSpPr>
        <p:spPr>
          <a:xfrm rot="0">
            <a:off x="1690543" y="1932791"/>
            <a:ext cx="9949647" cy="1184910"/>
          </a:xfrm>
          <a:prstGeom prst="rect">
            <a:avLst/>
          </a:prstGeom>
        </p:spPr>
        <p:txBody>
          <a:bodyPr anchor="t" rtlCol="false" tIns="0" lIns="0" bIns="0" rIns="0">
            <a:spAutoFit/>
          </a:bodyPr>
          <a:lstStyle/>
          <a:p>
            <a:pPr algn="l">
              <a:lnSpc>
                <a:spcPts val="8640"/>
              </a:lnSpc>
            </a:pPr>
            <a:r>
              <a:rPr lang="en-US" sz="9600" b="true">
                <a:solidFill>
                  <a:srgbClr val="183685"/>
                </a:solidFill>
                <a:latin typeface="DM Sans Bold"/>
                <a:ea typeface="DM Sans Bold"/>
                <a:cs typeface="DM Sans Bold"/>
                <a:sym typeface="DM Sans Bold"/>
              </a:rPr>
              <a:t>INTRODUCTION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7951486" y="-6859967"/>
            <a:ext cx="18788758" cy="9328392"/>
            <a:chOff x="0" y="0"/>
            <a:chExt cx="1557574" cy="773317"/>
          </a:xfrm>
        </p:grpSpPr>
        <p:sp>
          <p:nvSpPr>
            <p:cNvPr name="Freeform 3" id="3"/>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4" id="4"/>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070160"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1840343" y="-1360707"/>
            <a:ext cx="12806862" cy="14183025"/>
            <a:chOff x="0" y="0"/>
            <a:chExt cx="890190" cy="985846"/>
          </a:xfrm>
        </p:grpSpPr>
        <p:sp>
          <p:nvSpPr>
            <p:cNvPr name="Freeform 7" id="7"/>
            <p:cNvSpPr/>
            <p:nvPr/>
          </p:nvSpPr>
          <p:spPr>
            <a:xfrm flipH="false" flipV="false" rot="0">
              <a:off x="12426" y="19073"/>
              <a:ext cx="865339" cy="947700"/>
            </a:xfrm>
            <a:custGeom>
              <a:avLst/>
              <a:gdLst/>
              <a:ahLst/>
              <a:cxnLst/>
              <a:rect r="r" b="b" t="t" l="l"/>
              <a:pathLst>
                <a:path h="947700" w="865339">
                  <a:moveTo>
                    <a:pt x="461434" y="12782"/>
                  </a:moveTo>
                  <a:lnTo>
                    <a:pt x="849000" y="441994"/>
                  </a:lnTo>
                  <a:cubicBezTo>
                    <a:pt x="865339" y="460089"/>
                    <a:pt x="865339" y="487611"/>
                    <a:pt x="849000" y="505705"/>
                  </a:cubicBezTo>
                  <a:lnTo>
                    <a:pt x="461434" y="934917"/>
                  </a:lnTo>
                  <a:cubicBezTo>
                    <a:pt x="454085" y="943055"/>
                    <a:pt x="443634" y="947700"/>
                    <a:pt x="432669" y="947700"/>
                  </a:cubicBezTo>
                  <a:cubicBezTo>
                    <a:pt x="421705" y="947700"/>
                    <a:pt x="411253" y="943055"/>
                    <a:pt x="403905" y="934917"/>
                  </a:cubicBezTo>
                  <a:lnTo>
                    <a:pt x="16339" y="505705"/>
                  </a:lnTo>
                  <a:cubicBezTo>
                    <a:pt x="0" y="487611"/>
                    <a:pt x="0" y="460089"/>
                    <a:pt x="16339" y="441994"/>
                  </a:cubicBezTo>
                  <a:lnTo>
                    <a:pt x="403905" y="12782"/>
                  </a:lnTo>
                  <a:cubicBezTo>
                    <a:pt x="411253" y="4644"/>
                    <a:pt x="421705" y="0"/>
                    <a:pt x="432669" y="0"/>
                  </a:cubicBezTo>
                  <a:cubicBezTo>
                    <a:pt x="443634" y="0"/>
                    <a:pt x="454085" y="4644"/>
                    <a:pt x="461434" y="12782"/>
                  </a:cubicBezTo>
                  <a:close/>
                </a:path>
              </a:pathLst>
            </a:custGeom>
            <a:blipFill>
              <a:blip r:embed="rId4"/>
              <a:stretch>
                <a:fillRect l="-50809" t="-11755" r="-113998" b="-2012"/>
              </a:stretch>
            </a:blipFill>
          </p:spPr>
        </p:sp>
      </p:grpSp>
      <p:sp>
        <p:nvSpPr>
          <p:cNvPr name="TextBox 8" id="8"/>
          <p:cNvSpPr txBox="true"/>
          <p:nvPr/>
        </p:nvSpPr>
        <p:spPr>
          <a:xfrm rot="0">
            <a:off x="2366946" y="4350179"/>
            <a:ext cx="8519364" cy="2600325"/>
          </a:xfrm>
          <a:prstGeom prst="rect">
            <a:avLst/>
          </a:prstGeom>
        </p:spPr>
        <p:txBody>
          <a:bodyPr anchor="t" rtlCol="false" tIns="0" lIns="0" bIns="0" rIns="0">
            <a:spAutoFit/>
          </a:bodyPr>
          <a:lstStyle/>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Real-time threat intelligence</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Risk ranking and prioritization</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Rapid altering for faster incident response</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High performance with Redis caching</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User-friendly, scalable design</a:t>
            </a:r>
          </a:p>
        </p:txBody>
      </p:sp>
      <p:sp>
        <p:nvSpPr>
          <p:cNvPr name="TextBox 9" id="9"/>
          <p:cNvSpPr txBox="true"/>
          <p:nvPr/>
        </p:nvSpPr>
        <p:spPr>
          <a:xfrm rot="0">
            <a:off x="2366946" y="2127044"/>
            <a:ext cx="8920947" cy="2280285"/>
          </a:xfrm>
          <a:prstGeom prst="rect">
            <a:avLst/>
          </a:prstGeom>
        </p:spPr>
        <p:txBody>
          <a:bodyPr anchor="t" rtlCol="false" tIns="0" lIns="0" bIns="0" rIns="0">
            <a:spAutoFit/>
          </a:bodyPr>
          <a:lstStyle/>
          <a:p>
            <a:pPr algn="l">
              <a:lnSpc>
                <a:spcPts val="8640"/>
              </a:lnSpc>
            </a:pPr>
            <a:r>
              <a:rPr lang="en-US" sz="9600" b="true">
                <a:solidFill>
                  <a:srgbClr val="183685"/>
                </a:solidFill>
                <a:latin typeface="DM Sans Bold"/>
                <a:ea typeface="DM Sans Bold"/>
                <a:cs typeface="DM Sans Bold"/>
                <a:sym typeface="DM Sans Bold"/>
              </a:rPr>
              <a:t>KEY OBJECTIVES</a:t>
            </a:r>
          </a:p>
        </p:txBody>
      </p:sp>
      <p:grpSp>
        <p:nvGrpSpPr>
          <p:cNvPr name="Group 10" id="10"/>
          <p:cNvGrpSpPr/>
          <p:nvPr/>
        </p:nvGrpSpPr>
        <p:grpSpPr>
          <a:xfrm rot="0">
            <a:off x="13001343" y="6626710"/>
            <a:ext cx="1371544" cy="1371544"/>
            <a:chOff x="0" y="0"/>
            <a:chExt cx="361230" cy="361230"/>
          </a:xfrm>
        </p:grpSpPr>
        <p:sp>
          <p:nvSpPr>
            <p:cNvPr name="Freeform 11" id="11"/>
            <p:cNvSpPr/>
            <p:nvPr/>
          </p:nvSpPr>
          <p:spPr>
            <a:xfrm flipH="false" flipV="false" rot="0">
              <a:off x="0" y="0"/>
              <a:ext cx="361230" cy="361230"/>
            </a:xfrm>
            <a:custGeom>
              <a:avLst/>
              <a:gdLst/>
              <a:ahLst/>
              <a:cxnLst/>
              <a:rect r="r" b="b" t="t" l="l"/>
              <a:pathLst>
                <a:path h="361230" w="361230">
                  <a:moveTo>
                    <a:pt x="141117" y="0"/>
                  </a:moveTo>
                  <a:lnTo>
                    <a:pt x="220113" y="0"/>
                  </a:lnTo>
                  <a:cubicBezTo>
                    <a:pt x="298050" y="0"/>
                    <a:pt x="361230" y="63180"/>
                    <a:pt x="361230" y="141117"/>
                  </a:cubicBezTo>
                  <a:lnTo>
                    <a:pt x="361230" y="220113"/>
                  </a:lnTo>
                  <a:cubicBezTo>
                    <a:pt x="361230" y="298050"/>
                    <a:pt x="298050" y="361230"/>
                    <a:pt x="220113" y="361230"/>
                  </a:cubicBezTo>
                  <a:lnTo>
                    <a:pt x="141117" y="361230"/>
                  </a:lnTo>
                  <a:cubicBezTo>
                    <a:pt x="63180" y="361230"/>
                    <a:pt x="0" y="298050"/>
                    <a:pt x="0" y="220113"/>
                  </a:cubicBezTo>
                  <a:lnTo>
                    <a:pt x="0" y="141117"/>
                  </a:lnTo>
                  <a:cubicBezTo>
                    <a:pt x="0" y="63180"/>
                    <a:pt x="63180" y="0"/>
                    <a:pt x="141117" y="0"/>
                  </a:cubicBezTo>
                  <a:close/>
                </a:path>
              </a:pathLst>
            </a:custGeom>
            <a:solidFill>
              <a:srgbClr val="51B2BA"/>
            </a:solidFill>
          </p:spPr>
        </p:sp>
        <p:sp>
          <p:nvSpPr>
            <p:cNvPr name="TextBox 12" id="12"/>
            <p:cNvSpPr txBox="true"/>
            <p:nvPr/>
          </p:nvSpPr>
          <p:spPr>
            <a:xfrm>
              <a:off x="0" y="-38100"/>
              <a:ext cx="361230" cy="399330"/>
            </a:xfrm>
            <a:prstGeom prst="rect">
              <a:avLst/>
            </a:prstGeom>
          </p:spPr>
          <p:txBody>
            <a:bodyPr anchor="ctr" rtlCol="false" tIns="50800" lIns="50800" bIns="50800" rIns="50800"/>
            <a:lstStyle/>
            <a:p>
              <a:pPr algn="ctr">
                <a:lnSpc>
                  <a:spcPts val="2659"/>
                </a:lnSpc>
              </a:pPr>
            </a:p>
          </p:txBody>
        </p:sp>
      </p:grpSp>
      <p:sp>
        <p:nvSpPr>
          <p:cNvPr name="AutoShape 13" id="13"/>
          <p:cNvSpPr/>
          <p:nvPr/>
        </p:nvSpPr>
        <p:spPr>
          <a:xfrm>
            <a:off x="2366946" y="9258300"/>
            <a:ext cx="8470325" cy="0"/>
          </a:xfrm>
          <a:prstGeom prst="line">
            <a:avLst/>
          </a:prstGeom>
          <a:ln cap="rnd" w="66675">
            <a:solidFill>
              <a:srgbClr val="183685"/>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grpSp>
        <p:nvGrpSpPr>
          <p:cNvPr name="Group 2" id="2"/>
          <p:cNvGrpSpPr/>
          <p:nvPr/>
        </p:nvGrpSpPr>
        <p:grpSpPr>
          <a:xfrm rot="0">
            <a:off x="-7951486" y="-7109460"/>
            <a:ext cx="18788758" cy="9328392"/>
            <a:chOff x="0" y="0"/>
            <a:chExt cx="1557574" cy="773317"/>
          </a:xfrm>
        </p:grpSpPr>
        <p:sp>
          <p:nvSpPr>
            <p:cNvPr name="Freeform 3" id="3"/>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4" id="4"/>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070160"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7093149" y="2550610"/>
            <a:ext cx="9345905" cy="6267450"/>
          </a:xfrm>
          <a:prstGeom prst="rect">
            <a:avLst/>
          </a:prstGeom>
        </p:spPr>
        <p:txBody>
          <a:bodyPr anchor="t" rtlCol="false" tIns="0" lIns="0" bIns="0" rIns="0">
            <a:spAutoFit/>
          </a:bodyPr>
          <a:lstStyle/>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Frontend (React.js): Real-time threat data, OSINT results, alerts, TVA mappings (charts)</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Backend (Node.js/Express.js): APIs for threat analysis, risk prioritization, and alerting</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Database (SQLite): Stores threats, alerts, TVA mappings</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Caching (Redis): Accelerates repeated IP lookups</a:t>
            </a:r>
          </a:p>
          <a:p>
            <a:pPr algn="just">
              <a:lnSpc>
                <a:spcPts val="4199"/>
              </a:lnSpc>
            </a:pPr>
          </a:p>
          <a:p>
            <a:pPr algn="just">
              <a:lnSpc>
                <a:spcPts val="4199"/>
              </a:lnSpc>
            </a:pPr>
            <a:r>
              <a:rPr lang="en-US" sz="2999">
                <a:solidFill>
                  <a:srgbClr val="1E1E1E"/>
                </a:solidFill>
                <a:latin typeface="Open Sauce"/>
                <a:ea typeface="Open Sauce"/>
                <a:cs typeface="Open Sauce"/>
                <a:sym typeface="Open Sauce"/>
              </a:rPr>
              <a:t>Flow:</a:t>
            </a:r>
          </a:p>
          <a:p>
            <a:pPr algn="just">
              <a:lnSpc>
                <a:spcPts val="4199"/>
              </a:lnSpc>
            </a:pPr>
            <a:r>
              <a:rPr lang="en-US" sz="2999">
                <a:solidFill>
                  <a:srgbClr val="1E1E1E"/>
                </a:solidFill>
                <a:latin typeface="Open Sauce"/>
                <a:ea typeface="Open Sauce"/>
                <a:cs typeface="Open Sauce"/>
                <a:sym typeface="Open Sauce"/>
              </a:rPr>
              <a:t>User → Dashboard → Backend → Redis → SQLite → OSINT → Frontend displays results</a:t>
            </a:r>
          </a:p>
        </p:txBody>
      </p:sp>
      <p:sp>
        <p:nvSpPr>
          <p:cNvPr name="TextBox 7" id="7"/>
          <p:cNvSpPr txBox="true"/>
          <p:nvPr/>
        </p:nvSpPr>
        <p:spPr>
          <a:xfrm rot="0">
            <a:off x="7093149" y="693220"/>
            <a:ext cx="9345905" cy="1914540"/>
          </a:xfrm>
          <a:prstGeom prst="rect">
            <a:avLst/>
          </a:prstGeom>
        </p:spPr>
        <p:txBody>
          <a:bodyPr anchor="t" rtlCol="false" tIns="0" lIns="0" bIns="0" rIns="0">
            <a:spAutoFit/>
          </a:bodyPr>
          <a:lstStyle/>
          <a:p>
            <a:pPr algn="l">
              <a:lnSpc>
                <a:spcPts val="7200"/>
              </a:lnSpc>
            </a:pPr>
            <a:r>
              <a:rPr lang="en-US" sz="8000" b="true">
                <a:solidFill>
                  <a:srgbClr val="183685"/>
                </a:solidFill>
                <a:latin typeface="DM Sans Bold"/>
                <a:ea typeface="DM Sans Bold"/>
                <a:cs typeface="DM Sans Bold"/>
                <a:sym typeface="DM Sans Bold"/>
              </a:rPr>
              <a:t>SYSTEM ARCHITECTURE</a:t>
            </a:r>
          </a:p>
        </p:txBody>
      </p:sp>
      <p:grpSp>
        <p:nvGrpSpPr>
          <p:cNvPr name="Group 8" id="8"/>
          <p:cNvGrpSpPr/>
          <p:nvPr/>
        </p:nvGrpSpPr>
        <p:grpSpPr>
          <a:xfrm rot="0">
            <a:off x="-5293412" y="2218932"/>
            <a:ext cx="11276000" cy="11265054"/>
            <a:chOff x="0" y="0"/>
            <a:chExt cx="890190" cy="889326"/>
          </a:xfrm>
        </p:grpSpPr>
        <p:sp>
          <p:nvSpPr>
            <p:cNvPr name="Freeform 9" id="9"/>
            <p:cNvSpPr/>
            <p:nvPr/>
          </p:nvSpPr>
          <p:spPr>
            <a:xfrm flipH="false" flipV="false" rot="0">
              <a:off x="28459" y="21718"/>
              <a:ext cx="833273" cy="845891"/>
            </a:xfrm>
            <a:custGeom>
              <a:avLst/>
              <a:gdLst/>
              <a:ahLst/>
              <a:cxnLst/>
              <a:rect r="r" b="b" t="t" l="l"/>
              <a:pathLst>
                <a:path h="845891" w="833273">
                  <a:moveTo>
                    <a:pt x="465209" y="26807"/>
                  </a:moveTo>
                  <a:lnTo>
                    <a:pt x="813159" y="374420"/>
                  </a:lnTo>
                  <a:cubicBezTo>
                    <a:pt x="826037" y="387285"/>
                    <a:pt x="833273" y="404742"/>
                    <a:pt x="833273" y="422945"/>
                  </a:cubicBezTo>
                  <a:cubicBezTo>
                    <a:pt x="833273" y="441148"/>
                    <a:pt x="826037" y="458605"/>
                    <a:pt x="813159" y="471470"/>
                  </a:cubicBezTo>
                  <a:lnTo>
                    <a:pt x="465209" y="819083"/>
                  </a:lnTo>
                  <a:cubicBezTo>
                    <a:pt x="438375" y="845890"/>
                    <a:pt x="394897" y="845890"/>
                    <a:pt x="368064" y="819083"/>
                  </a:cubicBezTo>
                  <a:lnTo>
                    <a:pt x="20113" y="471470"/>
                  </a:lnTo>
                  <a:cubicBezTo>
                    <a:pt x="7236" y="458605"/>
                    <a:pt x="0" y="441148"/>
                    <a:pt x="0" y="422945"/>
                  </a:cubicBezTo>
                  <a:cubicBezTo>
                    <a:pt x="0" y="404742"/>
                    <a:pt x="7236" y="387285"/>
                    <a:pt x="20113" y="374420"/>
                  </a:cubicBezTo>
                  <a:lnTo>
                    <a:pt x="368064" y="26807"/>
                  </a:lnTo>
                  <a:cubicBezTo>
                    <a:pt x="394897" y="0"/>
                    <a:pt x="438375" y="0"/>
                    <a:pt x="465209" y="26807"/>
                  </a:cubicBezTo>
                  <a:close/>
                </a:path>
              </a:pathLst>
            </a:custGeom>
            <a:blipFill>
              <a:blip r:embed="rId4"/>
              <a:stretch>
                <a:fillRect l="-24349" t="325" r="-24349" b="325"/>
              </a:stretch>
            </a:blipFill>
          </p:spPr>
        </p:sp>
      </p:grpSp>
      <p:grpSp>
        <p:nvGrpSpPr>
          <p:cNvPr name="Group 10" id="10"/>
          <p:cNvGrpSpPr/>
          <p:nvPr/>
        </p:nvGrpSpPr>
        <p:grpSpPr>
          <a:xfrm rot="0">
            <a:off x="2536499" y="4340497"/>
            <a:ext cx="1371544" cy="1371544"/>
            <a:chOff x="0" y="0"/>
            <a:chExt cx="361230" cy="361230"/>
          </a:xfrm>
        </p:grpSpPr>
        <p:sp>
          <p:nvSpPr>
            <p:cNvPr name="Freeform 11" id="11"/>
            <p:cNvSpPr/>
            <p:nvPr/>
          </p:nvSpPr>
          <p:spPr>
            <a:xfrm flipH="false" flipV="false" rot="0">
              <a:off x="0" y="0"/>
              <a:ext cx="361230" cy="361230"/>
            </a:xfrm>
            <a:custGeom>
              <a:avLst/>
              <a:gdLst/>
              <a:ahLst/>
              <a:cxnLst/>
              <a:rect r="r" b="b" t="t" l="l"/>
              <a:pathLst>
                <a:path h="361230" w="361230">
                  <a:moveTo>
                    <a:pt x="141117" y="0"/>
                  </a:moveTo>
                  <a:lnTo>
                    <a:pt x="220113" y="0"/>
                  </a:lnTo>
                  <a:cubicBezTo>
                    <a:pt x="298050" y="0"/>
                    <a:pt x="361230" y="63180"/>
                    <a:pt x="361230" y="141117"/>
                  </a:cubicBezTo>
                  <a:lnTo>
                    <a:pt x="361230" y="220113"/>
                  </a:lnTo>
                  <a:cubicBezTo>
                    <a:pt x="361230" y="298050"/>
                    <a:pt x="298050" y="361230"/>
                    <a:pt x="220113" y="361230"/>
                  </a:cubicBezTo>
                  <a:lnTo>
                    <a:pt x="141117" y="361230"/>
                  </a:lnTo>
                  <a:cubicBezTo>
                    <a:pt x="63180" y="361230"/>
                    <a:pt x="0" y="298050"/>
                    <a:pt x="0" y="220113"/>
                  </a:cubicBezTo>
                  <a:lnTo>
                    <a:pt x="0" y="141117"/>
                  </a:lnTo>
                  <a:cubicBezTo>
                    <a:pt x="0" y="63180"/>
                    <a:pt x="63180" y="0"/>
                    <a:pt x="141117" y="0"/>
                  </a:cubicBezTo>
                  <a:close/>
                </a:path>
              </a:pathLst>
            </a:custGeom>
            <a:solidFill>
              <a:srgbClr val="183685"/>
            </a:solidFill>
          </p:spPr>
        </p:sp>
        <p:sp>
          <p:nvSpPr>
            <p:cNvPr name="TextBox 12" id="12"/>
            <p:cNvSpPr txBox="true"/>
            <p:nvPr/>
          </p:nvSpPr>
          <p:spPr>
            <a:xfrm>
              <a:off x="0" y="-38100"/>
              <a:ext cx="361230" cy="39933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1351491" y="949907"/>
            <a:ext cx="11428276" cy="960163"/>
          </a:xfrm>
          <a:prstGeom prst="rect">
            <a:avLst/>
          </a:prstGeom>
        </p:spPr>
        <p:txBody>
          <a:bodyPr anchor="t" rtlCol="false" tIns="0" lIns="0" bIns="0" rIns="0">
            <a:spAutoFit/>
          </a:bodyPr>
          <a:lstStyle/>
          <a:p>
            <a:pPr algn="ctr">
              <a:lnSpc>
                <a:spcPts val="7029"/>
              </a:lnSpc>
            </a:pPr>
            <a:r>
              <a:rPr lang="en-US" b="true" sz="7810">
                <a:solidFill>
                  <a:srgbClr val="183685"/>
                </a:solidFill>
                <a:latin typeface="DM Sans Bold"/>
                <a:ea typeface="DM Sans Bold"/>
                <a:cs typeface="DM Sans Bold"/>
                <a:sym typeface="DM Sans Bold"/>
              </a:rPr>
              <a:t>SECURITY FEATURES</a:t>
            </a:r>
          </a:p>
        </p:txBody>
      </p:sp>
      <p:grpSp>
        <p:nvGrpSpPr>
          <p:cNvPr name="Group 3" id="3"/>
          <p:cNvGrpSpPr/>
          <p:nvPr/>
        </p:nvGrpSpPr>
        <p:grpSpPr>
          <a:xfrm rot="0">
            <a:off x="7424017" y="-6859967"/>
            <a:ext cx="18788758" cy="9328392"/>
            <a:chOff x="0" y="0"/>
            <a:chExt cx="1557574" cy="773317"/>
          </a:xfrm>
        </p:grpSpPr>
        <p:sp>
          <p:nvSpPr>
            <p:cNvPr name="Freeform 4" id="4"/>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5" id="5"/>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2071062" y="2161337"/>
            <a:ext cx="10317966" cy="4695825"/>
          </a:xfrm>
          <a:prstGeom prst="rect">
            <a:avLst/>
          </a:prstGeom>
        </p:spPr>
        <p:txBody>
          <a:bodyPr anchor="t" rtlCol="false" tIns="0" lIns="0" bIns="0" rIns="0">
            <a:spAutoFit/>
          </a:bodyPr>
          <a:lstStyle/>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API Validation: Protects against SQL injection</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CORS restrictions: Only allows frontend-origin API calls</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Redis Caching: Reduces database load by serving cached IP data</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Automated Alerts: Notifies blue teams of high-risk threats instantly </a:t>
            </a:r>
          </a:p>
          <a:p>
            <a:pPr algn="just" marL="647698" indent="-323849" lvl="1">
              <a:lnSpc>
                <a:spcPts val="4199"/>
              </a:lnSpc>
              <a:buFont typeface="Arial"/>
              <a:buChar char="•"/>
            </a:pPr>
            <a:r>
              <a:rPr lang="en-US" sz="2999">
                <a:solidFill>
                  <a:srgbClr val="1E1E1E"/>
                </a:solidFill>
                <a:latin typeface="Open Sauce"/>
                <a:ea typeface="Open Sauce"/>
                <a:cs typeface="Open Sauce"/>
                <a:sym typeface="Open Sauce"/>
              </a:rPr>
              <a:t>Threat Hunting: Supports both manual investigations and scheduled OSINT updates </a:t>
            </a:r>
          </a:p>
        </p:txBody>
      </p:sp>
      <p:grpSp>
        <p:nvGrpSpPr>
          <p:cNvPr name="Group 8" id="8"/>
          <p:cNvGrpSpPr/>
          <p:nvPr/>
        </p:nvGrpSpPr>
        <p:grpSpPr>
          <a:xfrm rot="0">
            <a:off x="-1035888" y="9235036"/>
            <a:ext cx="21518857" cy="2096422"/>
            <a:chOff x="0" y="0"/>
            <a:chExt cx="5667518" cy="552144"/>
          </a:xfrm>
        </p:grpSpPr>
        <p:sp>
          <p:nvSpPr>
            <p:cNvPr name="Freeform 9" id="9"/>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10" id="10"/>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sp>
        <p:nvSpPr>
          <p:cNvPr name="AutoShape 11" id="11"/>
          <p:cNvSpPr/>
          <p:nvPr/>
        </p:nvSpPr>
        <p:spPr>
          <a:xfrm>
            <a:off x="2071062" y="8201181"/>
            <a:ext cx="14096311" cy="0"/>
          </a:xfrm>
          <a:prstGeom prst="line">
            <a:avLst/>
          </a:prstGeom>
          <a:ln cap="rnd" w="66675">
            <a:solidFill>
              <a:srgbClr val="183685"/>
            </a:solidFill>
            <a:prstDash val="solid"/>
            <a:headEnd type="none" len="sm" w="sm"/>
            <a:tailEnd type="none" len="sm" w="sm"/>
          </a:ln>
        </p:spPr>
      </p:sp>
      <p:grpSp>
        <p:nvGrpSpPr>
          <p:cNvPr name="Group 12" id="12"/>
          <p:cNvGrpSpPr/>
          <p:nvPr/>
        </p:nvGrpSpPr>
        <p:grpSpPr>
          <a:xfrm rot="0">
            <a:off x="-2740568" y="583791"/>
            <a:ext cx="3769268" cy="3769268"/>
            <a:chOff x="0" y="0"/>
            <a:chExt cx="812800" cy="812800"/>
          </a:xfrm>
        </p:grpSpPr>
        <p:sp>
          <p:nvSpPr>
            <p:cNvPr name="Freeform 13" id="13"/>
            <p:cNvSpPr/>
            <p:nvPr/>
          </p:nvSpPr>
          <p:spPr>
            <a:xfrm flipH="false" flipV="false" rot="0">
              <a:off x="30628" y="30628"/>
              <a:ext cx="751544" cy="751544"/>
            </a:xfrm>
            <a:custGeom>
              <a:avLst/>
              <a:gdLst/>
              <a:ahLst/>
              <a:cxnLst/>
              <a:rect r="r" b="b" t="t" l="l"/>
              <a:pathLst>
                <a:path h="751544" w="751544">
                  <a:moveTo>
                    <a:pt x="428057" y="21657"/>
                  </a:moveTo>
                  <a:lnTo>
                    <a:pt x="729887" y="323487"/>
                  </a:lnTo>
                  <a:cubicBezTo>
                    <a:pt x="743754" y="337354"/>
                    <a:pt x="751544" y="356161"/>
                    <a:pt x="751544" y="375772"/>
                  </a:cubicBezTo>
                  <a:cubicBezTo>
                    <a:pt x="751544" y="395383"/>
                    <a:pt x="743754" y="414190"/>
                    <a:pt x="729887" y="428057"/>
                  </a:cubicBezTo>
                  <a:lnTo>
                    <a:pt x="428057" y="729887"/>
                  </a:lnTo>
                  <a:cubicBezTo>
                    <a:pt x="414190" y="743754"/>
                    <a:pt x="395383" y="751544"/>
                    <a:pt x="375772" y="751544"/>
                  </a:cubicBezTo>
                  <a:cubicBezTo>
                    <a:pt x="356161" y="751544"/>
                    <a:pt x="337354" y="743754"/>
                    <a:pt x="323487" y="729887"/>
                  </a:cubicBezTo>
                  <a:lnTo>
                    <a:pt x="21657" y="428057"/>
                  </a:lnTo>
                  <a:cubicBezTo>
                    <a:pt x="7790" y="414190"/>
                    <a:pt x="0" y="395383"/>
                    <a:pt x="0" y="375772"/>
                  </a:cubicBezTo>
                  <a:cubicBezTo>
                    <a:pt x="0" y="356161"/>
                    <a:pt x="7790" y="337354"/>
                    <a:pt x="21657" y="323487"/>
                  </a:cubicBezTo>
                  <a:lnTo>
                    <a:pt x="323487" y="21657"/>
                  </a:lnTo>
                  <a:cubicBezTo>
                    <a:pt x="337354" y="7790"/>
                    <a:pt x="356161" y="0"/>
                    <a:pt x="375772" y="0"/>
                  </a:cubicBezTo>
                  <a:cubicBezTo>
                    <a:pt x="395383" y="0"/>
                    <a:pt x="414190" y="7790"/>
                    <a:pt x="428057" y="21657"/>
                  </a:cubicBezTo>
                  <a:close/>
                </a:path>
              </a:pathLst>
            </a:custGeom>
            <a:solidFill>
              <a:srgbClr val="51B2BA"/>
            </a:solidFill>
          </p:spPr>
        </p:sp>
        <p:sp>
          <p:nvSpPr>
            <p:cNvPr name="TextBox 14" id="14"/>
            <p:cNvSpPr txBox="true"/>
            <p:nvPr/>
          </p:nvSpPr>
          <p:spPr>
            <a:xfrm>
              <a:off x="139700" y="92075"/>
              <a:ext cx="533400" cy="581025"/>
            </a:xfrm>
            <a:prstGeom prst="rect">
              <a:avLst/>
            </a:prstGeom>
          </p:spPr>
          <p:txBody>
            <a:bodyPr anchor="ctr" rtlCol="false" tIns="50800" lIns="50800" bIns="50800" rIns="50800"/>
            <a:lstStyle/>
            <a:p>
              <a:pPr algn="ctr">
                <a:lnSpc>
                  <a:spcPts val="3359"/>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1351491" y="949907"/>
            <a:ext cx="11428276" cy="960163"/>
          </a:xfrm>
          <a:prstGeom prst="rect">
            <a:avLst/>
          </a:prstGeom>
        </p:spPr>
        <p:txBody>
          <a:bodyPr anchor="t" rtlCol="false" tIns="0" lIns="0" bIns="0" rIns="0">
            <a:spAutoFit/>
          </a:bodyPr>
          <a:lstStyle/>
          <a:p>
            <a:pPr algn="ctr">
              <a:lnSpc>
                <a:spcPts val="7029"/>
              </a:lnSpc>
            </a:pPr>
            <a:r>
              <a:rPr lang="en-US" b="true" sz="7810">
                <a:solidFill>
                  <a:srgbClr val="183685"/>
                </a:solidFill>
                <a:latin typeface="DM Sans Bold"/>
                <a:ea typeface="DM Sans Bold"/>
                <a:cs typeface="DM Sans Bold"/>
                <a:sym typeface="DM Sans Bold"/>
              </a:rPr>
              <a:t>DEMONSTRATION</a:t>
            </a:r>
          </a:p>
        </p:txBody>
      </p:sp>
      <p:grpSp>
        <p:nvGrpSpPr>
          <p:cNvPr name="Group 3" id="3"/>
          <p:cNvGrpSpPr/>
          <p:nvPr/>
        </p:nvGrpSpPr>
        <p:grpSpPr>
          <a:xfrm rot="0">
            <a:off x="7424017" y="-6859967"/>
            <a:ext cx="18788758" cy="9328392"/>
            <a:chOff x="0" y="0"/>
            <a:chExt cx="1557574" cy="773317"/>
          </a:xfrm>
        </p:grpSpPr>
        <p:sp>
          <p:nvSpPr>
            <p:cNvPr name="Freeform 4" id="4"/>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5" id="5"/>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035888" y="9235036"/>
            <a:ext cx="21518857" cy="2096422"/>
            <a:chOff x="0" y="0"/>
            <a:chExt cx="5667518" cy="552144"/>
          </a:xfrm>
        </p:grpSpPr>
        <p:sp>
          <p:nvSpPr>
            <p:cNvPr name="Freeform 8" id="8"/>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9" id="9"/>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sp>
        <p:nvSpPr>
          <p:cNvPr name="AutoShape 10" id="10"/>
          <p:cNvSpPr/>
          <p:nvPr/>
        </p:nvSpPr>
        <p:spPr>
          <a:xfrm>
            <a:off x="2071062" y="8201181"/>
            <a:ext cx="14096311" cy="0"/>
          </a:xfrm>
          <a:prstGeom prst="line">
            <a:avLst/>
          </a:prstGeom>
          <a:ln cap="rnd" w="66675">
            <a:solidFill>
              <a:srgbClr val="183685"/>
            </a:solidFill>
            <a:prstDash val="solid"/>
            <a:headEnd type="none" len="sm" w="sm"/>
            <a:tailEnd type="none" len="sm" w="sm"/>
          </a:ln>
        </p:spPr>
      </p:sp>
      <p:grpSp>
        <p:nvGrpSpPr>
          <p:cNvPr name="Group 11" id="11"/>
          <p:cNvGrpSpPr/>
          <p:nvPr/>
        </p:nvGrpSpPr>
        <p:grpSpPr>
          <a:xfrm rot="0">
            <a:off x="-2740568" y="583791"/>
            <a:ext cx="3769268" cy="3769268"/>
            <a:chOff x="0" y="0"/>
            <a:chExt cx="812800" cy="812800"/>
          </a:xfrm>
        </p:grpSpPr>
        <p:sp>
          <p:nvSpPr>
            <p:cNvPr name="Freeform 12" id="12"/>
            <p:cNvSpPr/>
            <p:nvPr/>
          </p:nvSpPr>
          <p:spPr>
            <a:xfrm flipH="false" flipV="false" rot="0">
              <a:off x="30628" y="30628"/>
              <a:ext cx="751544" cy="751544"/>
            </a:xfrm>
            <a:custGeom>
              <a:avLst/>
              <a:gdLst/>
              <a:ahLst/>
              <a:cxnLst/>
              <a:rect r="r" b="b" t="t" l="l"/>
              <a:pathLst>
                <a:path h="751544" w="751544">
                  <a:moveTo>
                    <a:pt x="428057" y="21657"/>
                  </a:moveTo>
                  <a:lnTo>
                    <a:pt x="729887" y="323487"/>
                  </a:lnTo>
                  <a:cubicBezTo>
                    <a:pt x="743754" y="337354"/>
                    <a:pt x="751544" y="356161"/>
                    <a:pt x="751544" y="375772"/>
                  </a:cubicBezTo>
                  <a:cubicBezTo>
                    <a:pt x="751544" y="395383"/>
                    <a:pt x="743754" y="414190"/>
                    <a:pt x="729887" y="428057"/>
                  </a:cubicBezTo>
                  <a:lnTo>
                    <a:pt x="428057" y="729887"/>
                  </a:lnTo>
                  <a:cubicBezTo>
                    <a:pt x="414190" y="743754"/>
                    <a:pt x="395383" y="751544"/>
                    <a:pt x="375772" y="751544"/>
                  </a:cubicBezTo>
                  <a:cubicBezTo>
                    <a:pt x="356161" y="751544"/>
                    <a:pt x="337354" y="743754"/>
                    <a:pt x="323487" y="729887"/>
                  </a:cubicBezTo>
                  <a:lnTo>
                    <a:pt x="21657" y="428057"/>
                  </a:lnTo>
                  <a:cubicBezTo>
                    <a:pt x="7790" y="414190"/>
                    <a:pt x="0" y="395383"/>
                    <a:pt x="0" y="375772"/>
                  </a:cubicBezTo>
                  <a:cubicBezTo>
                    <a:pt x="0" y="356161"/>
                    <a:pt x="7790" y="337354"/>
                    <a:pt x="21657" y="323487"/>
                  </a:cubicBezTo>
                  <a:lnTo>
                    <a:pt x="323487" y="21657"/>
                  </a:lnTo>
                  <a:cubicBezTo>
                    <a:pt x="337354" y="7790"/>
                    <a:pt x="356161" y="0"/>
                    <a:pt x="375772" y="0"/>
                  </a:cubicBezTo>
                  <a:cubicBezTo>
                    <a:pt x="395383" y="0"/>
                    <a:pt x="414190" y="7790"/>
                    <a:pt x="428057" y="21657"/>
                  </a:cubicBezTo>
                  <a:close/>
                </a:path>
              </a:pathLst>
            </a:custGeom>
            <a:solidFill>
              <a:srgbClr val="51B2BA"/>
            </a:solidFill>
          </p:spPr>
        </p:sp>
        <p:sp>
          <p:nvSpPr>
            <p:cNvPr name="TextBox 13" id="13"/>
            <p:cNvSpPr txBox="true"/>
            <p:nvPr/>
          </p:nvSpPr>
          <p:spPr>
            <a:xfrm>
              <a:off x="139700" y="92075"/>
              <a:ext cx="533400" cy="581025"/>
            </a:xfrm>
            <a:prstGeom prst="rect">
              <a:avLst/>
            </a:prstGeom>
          </p:spPr>
          <p:txBody>
            <a:bodyPr anchor="ctr" rtlCol="false" tIns="50800" lIns="50800" bIns="50800" rIns="50800"/>
            <a:lstStyle/>
            <a:p>
              <a:pPr algn="ctr">
                <a:lnSpc>
                  <a:spcPts val="3359"/>
                </a:lnSpc>
              </a:pPr>
            </a:p>
          </p:txBody>
        </p:sp>
      </p:grpSp>
      <p:sp>
        <p:nvSpPr>
          <p:cNvPr name="Freeform 14" id="14"/>
          <p:cNvSpPr/>
          <p:nvPr/>
        </p:nvSpPr>
        <p:spPr>
          <a:xfrm flipH="false" flipV="false" rot="0">
            <a:off x="4257222" y="2907108"/>
            <a:ext cx="9773557" cy="4822053"/>
          </a:xfrm>
          <a:custGeom>
            <a:avLst/>
            <a:gdLst/>
            <a:ahLst/>
            <a:cxnLst/>
            <a:rect r="r" b="b" t="t" l="l"/>
            <a:pathLst>
              <a:path h="4822053" w="9773557">
                <a:moveTo>
                  <a:pt x="0" y="0"/>
                </a:moveTo>
                <a:lnTo>
                  <a:pt x="9773556" y="0"/>
                </a:lnTo>
                <a:lnTo>
                  <a:pt x="9773556" y="4822053"/>
                </a:lnTo>
                <a:lnTo>
                  <a:pt x="0" y="4822053"/>
                </a:lnTo>
                <a:lnTo>
                  <a:pt x="0" y="0"/>
                </a:lnTo>
                <a:close/>
              </a:path>
            </a:pathLst>
          </a:custGeom>
          <a:blipFill>
            <a:blip r:embed="rId4"/>
            <a:stretch>
              <a:fillRect l="-24221" t="-38823" r="-23887" b="-56052"/>
            </a:stretch>
          </a:blipFill>
        </p:spPr>
      </p:sp>
      <p:sp>
        <p:nvSpPr>
          <p:cNvPr name="TextBox 15" id="15"/>
          <p:cNvSpPr txBox="true"/>
          <p:nvPr/>
        </p:nvSpPr>
        <p:spPr>
          <a:xfrm rot="0">
            <a:off x="2800507" y="1963600"/>
            <a:ext cx="10317966"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After cloning the repo, navigate to the file directory.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1351491" y="949907"/>
            <a:ext cx="11428276" cy="960163"/>
          </a:xfrm>
          <a:prstGeom prst="rect">
            <a:avLst/>
          </a:prstGeom>
        </p:spPr>
        <p:txBody>
          <a:bodyPr anchor="t" rtlCol="false" tIns="0" lIns="0" bIns="0" rIns="0">
            <a:spAutoFit/>
          </a:bodyPr>
          <a:lstStyle/>
          <a:p>
            <a:pPr algn="ctr">
              <a:lnSpc>
                <a:spcPts val="7029"/>
              </a:lnSpc>
            </a:pPr>
            <a:r>
              <a:rPr lang="en-US" b="true" sz="7810">
                <a:solidFill>
                  <a:srgbClr val="183685"/>
                </a:solidFill>
                <a:latin typeface="DM Sans Bold"/>
                <a:ea typeface="DM Sans Bold"/>
                <a:cs typeface="DM Sans Bold"/>
                <a:sym typeface="DM Sans Bold"/>
              </a:rPr>
              <a:t>DEMONSTRATION</a:t>
            </a:r>
          </a:p>
        </p:txBody>
      </p:sp>
      <p:grpSp>
        <p:nvGrpSpPr>
          <p:cNvPr name="Group 3" id="3"/>
          <p:cNvGrpSpPr/>
          <p:nvPr/>
        </p:nvGrpSpPr>
        <p:grpSpPr>
          <a:xfrm rot="0">
            <a:off x="7424017" y="-6859967"/>
            <a:ext cx="18788758" cy="9328392"/>
            <a:chOff x="0" y="0"/>
            <a:chExt cx="1557574" cy="773317"/>
          </a:xfrm>
        </p:grpSpPr>
        <p:sp>
          <p:nvSpPr>
            <p:cNvPr name="Freeform 4" id="4"/>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5" id="5"/>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035888" y="9235036"/>
            <a:ext cx="21518857" cy="2096422"/>
            <a:chOff x="0" y="0"/>
            <a:chExt cx="5667518" cy="552144"/>
          </a:xfrm>
        </p:grpSpPr>
        <p:sp>
          <p:nvSpPr>
            <p:cNvPr name="Freeform 8" id="8"/>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9" id="9"/>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sp>
        <p:nvSpPr>
          <p:cNvPr name="AutoShape 10" id="10"/>
          <p:cNvSpPr/>
          <p:nvPr/>
        </p:nvSpPr>
        <p:spPr>
          <a:xfrm>
            <a:off x="2071062" y="8201181"/>
            <a:ext cx="14096311" cy="0"/>
          </a:xfrm>
          <a:prstGeom prst="line">
            <a:avLst/>
          </a:prstGeom>
          <a:ln cap="rnd" w="66675">
            <a:solidFill>
              <a:srgbClr val="183685"/>
            </a:solidFill>
            <a:prstDash val="solid"/>
            <a:headEnd type="none" len="sm" w="sm"/>
            <a:tailEnd type="none" len="sm" w="sm"/>
          </a:ln>
        </p:spPr>
      </p:sp>
      <p:grpSp>
        <p:nvGrpSpPr>
          <p:cNvPr name="Group 11" id="11"/>
          <p:cNvGrpSpPr/>
          <p:nvPr/>
        </p:nvGrpSpPr>
        <p:grpSpPr>
          <a:xfrm rot="0">
            <a:off x="-2740568" y="583791"/>
            <a:ext cx="3769268" cy="3769268"/>
            <a:chOff x="0" y="0"/>
            <a:chExt cx="812800" cy="812800"/>
          </a:xfrm>
        </p:grpSpPr>
        <p:sp>
          <p:nvSpPr>
            <p:cNvPr name="Freeform 12" id="12"/>
            <p:cNvSpPr/>
            <p:nvPr/>
          </p:nvSpPr>
          <p:spPr>
            <a:xfrm flipH="false" flipV="false" rot="0">
              <a:off x="30628" y="30628"/>
              <a:ext cx="751544" cy="751544"/>
            </a:xfrm>
            <a:custGeom>
              <a:avLst/>
              <a:gdLst/>
              <a:ahLst/>
              <a:cxnLst/>
              <a:rect r="r" b="b" t="t" l="l"/>
              <a:pathLst>
                <a:path h="751544" w="751544">
                  <a:moveTo>
                    <a:pt x="428057" y="21657"/>
                  </a:moveTo>
                  <a:lnTo>
                    <a:pt x="729887" y="323487"/>
                  </a:lnTo>
                  <a:cubicBezTo>
                    <a:pt x="743754" y="337354"/>
                    <a:pt x="751544" y="356161"/>
                    <a:pt x="751544" y="375772"/>
                  </a:cubicBezTo>
                  <a:cubicBezTo>
                    <a:pt x="751544" y="395383"/>
                    <a:pt x="743754" y="414190"/>
                    <a:pt x="729887" y="428057"/>
                  </a:cubicBezTo>
                  <a:lnTo>
                    <a:pt x="428057" y="729887"/>
                  </a:lnTo>
                  <a:cubicBezTo>
                    <a:pt x="414190" y="743754"/>
                    <a:pt x="395383" y="751544"/>
                    <a:pt x="375772" y="751544"/>
                  </a:cubicBezTo>
                  <a:cubicBezTo>
                    <a:pt x="356161" y="751544"/>
                    <a:pt x="337354" y="743754"/>
                    <a:pt x="323487" y="729887"/>
                  </a:cubicBezTo>
                  <a:lnTo>
                    <a:pt x="21657" y="428057"/>
                  </a:lnTo>
                  <a:cubicBezTo>
                    <a:pt x="7790" y="414190"/>
                    <a:pt x="0" y="395383"/>
                    <a:pt x="0" y="375772"/>
                  </a:cubicBezTo>
                  <a:cubicBezTo>
                    <a:pt x="0" y="356161"/>
                    <a:pt x="7790" y="337354"/>
                    <a:pt x="21657" y="323487"/>
                  </a:cubicBezTo>
                  <a:lnTo>
                    <a:pt x="323487" y="21657"/>
                  </a:lnTo>
                  <a:cubicBezTo>
                    <a:pt x="337354" y="7790"/>
                    <a:pt x="356161" y="0"/>
                    <a:pt x="375772" y="0"/>
                  </a:cubicBezTo>
                  <a:cubicBezTo>
                    <a:pt x="395383" y="0"/>
                    <a:pt x="414190" y="7790"/>
                    <a:pt x="428057" y="21657"/>
                  </a:cubicBezTo>
                  <a:close/>
                </a:path>
              </a:pathLst>
            </a:custGeom>
            <a:solidFill>
              <a:srgbClr val="51B2BA"/>
            </a:solidFill>
          </p:spPr>
        </p:sp>
        <p:sp>
          <p:nvSpPr>
            <p:cNvPr name="TextBox 13" id="13"/>
            <p:cNvSpPr txBox="true"/>
            <p:nvPr/>
          </p:nvSpPr>
          <p:spPr>
            <a:xfrm>
              <a:off x="139700" y="92075"/>
              <a:ext cx="533400" cy="581025"/>
            </a:xfrm>
            <a:prstGeom prst="rect">
              <a:avLst/>
            </a:prstGeom>
          </p:spPr>
          <p:txBody>
            <a:bodyPr anchor="ctr" rtlCol="false" tIns="50800" lIns="50800" bIns="50800" rIns="50800"/>
            <a:lstStyle/>
            <a:p>
              <a:pPr algn="ctr">
                <a:lnSpc>
                  <a:spcPts val="3359"/>
                </a:lnSpc>
              </a:pPr>
            </a:p>
          </p:txBody>
        </p:sp>
      </p:grpSp>
      <p:sp>
        <p:nvSpPr>
          <p:cNvPr name="Freeform 14" id="14"/>
          <p:cNvSpPr/>
          <p:nvPr/>
        </p:nvSpPr>
        <p:spPr>
          <a:xfrm flipH="false" flipV="false" rot="0">
            <a:off x="2800507" y="3010303"/>
            <a:ext cx="8632312" cy="4946884"/>
          </a:xfrm>
          <a:custGeom>
            <a:avLst/>
            <a:gdLst/>
            <a:ahLst/>
            <a:cxnLst/>
            <a:rect r="r" b="b" t="t" l="l"/>
            <a:pathLst>
              <a:path h="4946884" w="8632312">
                <a:moveTo>
                  <a:pt x="0" y="0"/>
                </a:moveTo>
                <a:lnTo>
                  <a:pt x="8632312" y="0"/>
                </a:lnTo>
                <a:lnTo>
                  <a:pt x="8632312" y="4946884"/>
                </a:lnTo>
                <a:lnTo>
                  <a:pt x="0" y="4946884"/>
                </a:lnTo>
                <a:lnTo>
                  <a:pt x="0" y="0"/>
                </a:lnTo>
                <a:close/>
              </a:path>
            </a:pathLst>
          </a:custGeom>
          <a:blipFill>
            <a:blip r:embed="rId4"/>
            <a:stretch>
              <a:fillRect l="-43022" t="-33909" r="-29839" b="-61908"/>
            </a:stretch>
          </a:blipFill>
        </p:spPr>
      </p:sp>
      <p:sp>
        <p:nvSpPr>
          <p:cNvPr name="TextBox 15" id="15"/>
          <p:cNvSpPr txBox="true"/>
          <p:nvPr/>
        </p:nvSpPr>
        <p:spPr>
          <a:xfrm rot="0">
            <a:off x="2800507" y="1772053"/>
            <a:ext cx="10317966" cy="1028700"/>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Copy the file path for the backend and run cd /filepath in the terminal and run ‘npm run dev’</a:t>
            </a:r>
          </a:p>
        </p:txBody>
      </p:sp>
      <p:sp>
        <p:nvSpPr>
          <p:cNvPr name="TextBox 16" id="16"/>
          <p:cNvSpPr txBox="true"/>
          <p:nvPr/>
        </p:nvSpPr>
        <p:spPr>
          <a:xfrm rot="0">
            <a:off x="11573588" y="3407351"/>
            <a:ext cx="3527673"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cd .../backend</a:t>
            </a:r>
          </a:p>
        </p:txBody>
      </p:sp>
      <p:sp>
        <p:nvSpPr>
          <p:cNvPr name="AutoShape 17" id="17"/>
          <p:cNvSpPr/>
          <p:nvPr/>
        </p:nvSpPr>
        <p:spPr>
          <a:xfrm flipH="true">
            <a:off x="8685339" y="3688339"/>
            <a:ext cx="2788018" cy="0"/>
          </a:xfrm>
          <a:prstGeom prst="line">
            <a:avLst/>
          </a:prstGeom>
          <a:ln cap="flat" w="38100">
            <a:solidFill>
              <a:srgbClr val="F7F7F7"/>
            </a:solidFill>
            <a:prstDash val="solid"/>
            <a:headEnd type="none" len="sm" w="sm"/>
            <a:tailEnd type="arrow" len="sm" w="med"/>
          </a:ln>
        </p:spPr>
      </p:sp>
      <p:sp>
        <p:nvSpPr>
          <p:cNvPr name="AutoShape 18" id="18"/>
          <p:cNvSpPr/>
          <p:nvPr/>
        </p:nvSpPr>
        <p:spPr>
          <a:xfrm flipH="true" flipV="true">
            <a:off x="6486780" y="3931171"/>
            <a:ext cx="4883705" cy="343019"/>
          </a:xfrm>
          <a:prstGeom prst="line">
            <a:avLst/>
          </a:prstGeom>
          <a:ln cap="flat" w="38100">
            <a:solidFill>
              <a:srgbClr val="F7F7F7"/>
            </a:solidFill>
            <a:prstDash val="solid"/>
            <a:headEnd type="none" len="sm" w="sm"/>
            <a:tailEnd type="arrow" len="sm" w="med"/>
          </a:ln>
        </p:spPr>
      </p:sp>
      <p:sp>
        <p:nvSpPr>
          <p:cNvPr name="TextBox 19" id="19"/>
          <p:cNvSpPr txBox="true"/>
          <p:nvPr/>
        </p:nvSpPr>
        <p:spPr>
          <a:xfrm rot="0">
            <a:off x="11573588" y="3993203"/>
            <a:ext cx="3527673"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npm run dev</a:t>
            </a:r>
          </a:p>
        </p:txBody>
      </p:sp>
      <p:sp>
        <p:nvSpPr>
          <p:cNvPr name="AutoShape 20" id="20"/>
          <p:cNvSpPr/>
          <p:nvPr/>
        </p:nvSpPr>
        <p:spPr>
          <a:xfrm flipH="true">
            <a:off x="7786956" y="6332936"/>
            <a:ext cx="3612303" cy="0"/>
          </a:xfrm>
          <a:prstGeom prst="line">
            <a:avLst/>
          </a:prstGeom>
          <a:ln cap="flat" w="38100">
            <a:solidFill>
              <a:srgbClr val="F7F7F7"/>
            </a:solidFill>
            <a:prstDash val="solid"/>
            <a:headEnd type="none" len="sm" w="sm"/>
            <a:tailEnd type="arrow" len="sm" w="med"/>
          </a:ln>
        </p:spPr>
      </p:sp>
      <p:sp>
        <p:nvSpPr>
          <p:cNvPr name="TextBox 21" id="21"/>
          <p:cNvSpPr txBox="true"/>
          <p:nvPr/>
        </p:nvSpPr>
        <p:spPr>
          <a:xfrm rot="0">
            <a:off x="11798033" y="5799732"/>
            <a:ext cx="3527673" cy="2076450"/>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messages from backend indicating that the server is running properly!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1351491" y="949907"/>
            <a:ext cx="11428276" cy="960163"/>
          </a:xfrm>
          <a:prstGeom prst="rect">
            <a:avLst/>
          </a:prstGeom>
        </p:spPr>
        <p:txBody>
          <a:bodyPr anchor="t" rtlCol="false" tIns="0" lIns="0" bIns="0" rIns="0">
            <a:spAutoFit/>
          </a:bodyPr>
          <a:lstStyle/>
          <a:p>
            <a:pPr algn="ctr">
              <a:lnSpc>
                <a:spcPts val="7029"/>
              </a:lnSpc>
            </a:pPr>
            <a:r>
              <a:rPr lang="en-US" b="true" sz="7810">
                <a:solidFill>
                  <a:srgbClr val="183685"/>
                </a:solidFill>
                <a:latin typeface="DM Sans Bold"/>
                <a:ea typeface="DM Sans Bold"/>
                <a:cs typeface="DM Sans Bold"/>
                <a:sym typeface="DM Sans Bold"/>
              </a:rPr>
              <a:t>DEMONSTRATION</a:t>
            </a:r>
          </a:p>
        </p:txBody>
      </p:sp>
      <p:grpSp>
        <p:nvGrpSpPr>
          <p:cNvPr name="Group 3" id="3"/>
          <p:cNvGrpSpPr/>
          <p:nvPr/>
        </p:nvGrpSpPr>
        <p:grpSpPr>
          <a:xfrm rot="0">
            <a:off x="7424017" y="-6859967"/>
            <a:ext cx="18788758" cy="9328392"/>
            <a:chOff x="0" y="0"/>
            <a:chExt cx="1557574" cy="773317"/>
          </a:xfrm>
        </p:grpSpPr>
        <p:sp>
          <p:nvSpPr>
            <p:cNvPr name="Freeform 4" id="4"/>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5" id="5"/>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035888" y="9235036"/>
            <a:ext cx="21518857" cy="2096422"/>
            <a:chOff x="0" y="0"/>
            <a:chExt cx="5667518" cy="552144"/>
          </a:xfrm>
        </p:grpSpPr>
        <p:sp>
          <p:nvSpPr>
            <p:cNvPr name="Freeform 8" id="8"/>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9" id="9"/>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sp>
        <p:nvSpPr>
          <p:cNvPr name="AutoShape 10" id="10"/>
          <p:cNvSpPr/>
          <p:nvPr/>
        </p:nvSpPr>
        <p:spPr>
          <a:xfrm>
            <a:off x="2071062" y="8201181"/>
            <a:ext cx="14096311" cy="0"/>
          </a:xfrm>
          <a:prstGeom prst="line">
            <a:avLst/>
          </a:prstGeom>
          <a:ln cap="rnd" w="66675">
            <a:solidFill>
              <a:srgbClr val="183685"/>
            </a:solidFill>
            <a:prstDash val="solid"/>
            <a:headEnd type="none" len="sm" w="sm"/>
            <a:tailEnd type="none" len="sm" w="sm"/>
          </a:ln>
        </p:spPr>
      </p:sp>
      <p:grpSp>
        <p:nvGrpSpPr>
          <p:cNvPr name="Group 11" id="11"/>
          <p:cNvGrpSpPr/>
          <p:nvPr/>
        </p:nvGrpSpPr>
        <p:grpSpPr>
          <a:xfrm rot="0">
            <a:off x="-2740568" y="583791"/>
            <a:ext cx="3769268" cy="3769268"/>
            <a:chOff x="0" y="0"/>
            <a:chExt cx="812800" cy="812800"/>
          </a:xfrm>
        </p:grpSpPr>
        <p:sp>
          <p:nvSpPr>
            <p:cNvPr name="Freeform 12" id="12"/>
            <p:cNvSpPr/>
            <p:nvPr/>
          </p:nvSpPr>
          <p:spPr>
            <a:xfrm flipH="false" flipV="false" rot="0">
              <a:off x="30628" y="30628"/>
              <a:ext cx="751544" cy="751544"/>
            </a:xfrm>
            <a:custGeom>
              <a:avLst/>
              <a:gdLst/>
              <a:ahLst/>
              <a:cxnLst/>
              <a:rect r="r" b="b" t="t" l="l"/>
              <a:pathLst>
                <a:path h="751544" w="751544">
                  <a:moveTo>
                    <a:pt x="428057" y="21657"/>
                  </a:moveTo>
                  <a:lnTo>
                    <a:pt x="729887" y="323487"/>
                  </a:lnTo>
                  <a:cubicBezTo>
                    <a:pt x="743754" y="337354"/>
                    <a:pt x="751544" y="356161"/>
                    <a:pt x="751544" y="375772"/>
                  </a:cubicBezTo>
                  <a:cubicBezTo>
                    <a:pt x="751544" y="395383"/>
                    <a:pt x="743754" y="414190"/>
                    <a:pt x="729887" y="428057"/>
                  </a:cubicBezTo>
                  <a:lnTo>
                    <a:pt x="428057" y="729887"/>
                  </a:lnTo>
                  <a:cubicBezTo>
                    <a:pt x="414190" y="743754"/>
                    <a:pt x="395383" y="751544"/>
                    <a:pt x="375772" y="751544"/>
                  </a:cubicBezTo>
                  <a:cubicBezTo>
                    <a:pt x="356161" y="751544"/>
                    <a:pt x="337354" y="743754"/>
                    <a:pt x="323487" y="729887"/>
                  </a:cubicBezTo>
                  <a:lnTo>
                    <a:pt x="21657" y="428057"/>
                  </a:lnTo>
                  <a:cubicBezTo>
                    <a:pt x="7790" y="414190"/>
                    <a:pt x="0" y="395383"/>
                    <a:pt x="0" y="375772"/>
                  </a:cubicBezTo>
                  <a:cubicBezTo>
                    <a:pt x="0" y="356161"/>
                    <a:pt x="7790" y="337354"/>
                    <a:pt x="21657" y="323487"/>
                  </a:cubicBezTo>
                  <a:lnTo>
                    <a:pt x="323487" y="21657"/>
                  </a:lnTo>
                  <a:cubicBezTo>
                    <a:pt x="337354" y="7790"/>
                    <a:pt x="356161" y="0"/>
                    <a:pt x="375772" y="0"/>
                  </a:cubicBezTo>
                  <a:cubicBezTo>
                    <a:pt x="395383" y="0"/>
                    <a:pt x="414190" y="7790"/>
                    <a:pt x="428057" y="21657"/>
                  </a:cubicBezTo>
                  <a:close/>
                </a:path>
              </a:pathLst>
            </a:custGeom>
            <a:solidFill>
              <a:srgbClr val="51B2BA"/>
            </a:solidFill>
          </p:spPr>
        </p:sp>
        <p:sp>
          <p:nvSpPr>
            <p:cNvPr name="TextBox 13" id="13"/>
            <p:cNvSpPr txBox="true"/>
            <p:nvPr/>
          </p:nvSpPr>
          <p:spPr>
            <a:xfrm>
              <a:off x="139700" y="92075"/>
              <a:ext cx="533400" cy="581025"/>
            </a:xfrm>
            <a:prstGeom prst="rect">
              <a:avLst/>
            </a:prstGeom>
          </p:spPr>
          <p:txBody>
            <a:bodyPr anchor="ctr" rtlCol="false" tIns="50800" lIns="50800" bIns="50800" rIns="50800"/>
            <a:lstStyle/>
            <a:p>
              <a:pPr algn="ctr">
                <a:lnSpc>
                  <a:spcPts val="3359"/>
                </a:lnSpc>
              </a:pPr>
            </a:p>
          </p:txBody>
        </p:sp>
      </p:grpSp>
      <p:sp>
        <p:nvSpPr>
          <p:cNvPr name="Freeform 14" id="14"/>
          <p:cNvSpPr/>
          <p:nvPr/>
        </p:nvSpPr>
        <p:spPr>
          <a:xfrm flipH="false" flipV="false" rot="0">
            <a:off x="3635588" y="3010303"/>
            <a:ext cx="7797231" cy="4946884"/>
          </a:xfrm>
          <a:custGeom>
            <a:avLst/>
            <a:gdLst/>
            <a:ahLst/>
            <a:cxnLst/>
            <a:rect r="r" b="b" t="t" l="l"/>
            <a:pathLst>
              <a:path h="4946884" w="7797231">
                <a:moveTo>
                  <a:pt x="0" y="0"/>
                </a:moveTo>
                <a:lnTo>
                  <a:pt x="7797231" y="0"/>
                </a:lnTo>
                <a:lnTo>
                  <a:pt x="7797231" y="4946884"/>
                </a:lnTo>
                <a:lnTo>
                  <a:pt x="0" y="4946884"/>
                </a:lnTo>
                <a:lnTo>
                  <a:pt x="0" y="0"/>
                </a:lnTo>
                <a:close/>
              </a:path>
            </a:pathLst>
          </a:custGeom>
          <a:blipFill>
            <a:blip r:embed="rId4"/>
            <a:stretch>
              <a:fillRect l="-70437" t="-64675" r="-11824" b="-21817"/>
            </a:stretch>
          </a:blipFill>
        </p:spPr>
      </p:sp>
      <p:sp>
        <p:nvSpPr>
          <p:cNvPr name="AutoShape 15" id="15"/>
          <p:cNvSpPr/>
          <p:nvPr/>
        </p:nvSpPr>
        <p:spPr>
          <a:xfrm flipH="true">
            <a:off x="9050553" y="3483551"/>
            <a:ext cx="2747480" cy="0"/>
          </a:xfrm>
          <a:prstGeom prst="line">
            <a:avLst/>
          </a:prstGeom>
          <a:ln cap="flat" w="38100">
            <a:solidFill>
              <a:srgbClr val="F7F7F7"/>
            </a:solidFill>
            <a:prstDash val="solid"/>
            <a:headEnd type="none" len="sm" w="sm"/>
            <a:tailEnd type="arrow" len="sm" w="med"/>
          </a:ln>
        </p:spPr>
      </p:sp>
      <p:sp>
        <p:nvSpPr>
          <p:cNvPr name="AutoShape 16" id="16"/>
          <p:cNvSpPr/>
          <p:nvPr/>
        </p:nvSpPr>
        <p:spPr>
          <a:xfrm flipH="true" flipV="true">
            <a:off x="7066948" y="3711966"/>
            <a:ext cx="4946038" cy="343019"/>
          </a:xfrm>
          <a:prstGeom prst="line">
            <a:avLst/>
          </a:prstGeom>
          <a:ln cap="flat" w="38100">
            <a:solidFill>
              <a:srgbClr val="F7F7F7"/>
            </a:solidFill>
            <a:prstDash val="solid"/>
            <a:headEnd type="none" len="sm" w="sm"/>
            <a:tailEnd type="arrow" len="sm" w="med"/>
          </a:ln>
        </p:spPr>
      </p:sp>
      <p:sp>
        <p:nvSpPr>
          <p:cNvPr name="AutoShape 17" id="17"/>
          <p:cNvSpPr/>
          <p:nvPr/>
        </p:nvSpPr>
        <p:spPr>
          <a:xfrm flipH="true">
            <a:off x="7786956" y="4668305"/>
            <a:ext cx="3645863" cy="0"/>
          </a:xfrm>
          <a:prstGeom prst="line">
            <a:avLst/>
          </a:prstGeom>
          <a:ln cap="flat" w="38100">
            <a:solidFill>
              <a:srgbClr val="F7F7F7"/>
            </a:solidFill>
            <a:prstDash val="solid"/>
            <a:headEnd type="none" len="sm" w="sm"/>
            <a:tailEnd type="arrow" len="sm" w="med"/>
          </a:ln>
        </p:spPr>
      </p:sp>
      <p:sp>
        <p:nvSpPr>
          <p:cNvPr name="TextBox 18" id="18"/>
          <p:cNvSpPr txBox="true"/>
          <p:nvPr/>
        </p:nvSpPr>
        <p:spPr>
          <a:xfrm rot="0">
            <a:off x="2800507" y="1772053"/>
            <a:ext cx="10317966"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Repeat the process for the frontend folder.</a:t>
            </a:r>
          </a:p>
        </p:txBody>
      </p:sp>
      <p:sp>
        <p:nvSpPr>
          <p:cNvPr name="TextBox 19" id="19"/>
          <p:cNvSpPr txBox="true"/>
          <p:nvPr/>
        </p:nvSpPr>
        <p:spPr>
          <a:xfrm rot="0">
            <a:off x="12190811" y="3183513"/>
            <a:ext cx="3527673"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cd .../frontend</a:t>
            </a:r>
          </a:p>
        </p:txBody>
      </p:sp>
      <p:sp>
        <p:nvSpPr>
          <p:cNvPr name="TextBox 20" id="20"/>
          <p:cNvSpPr txBox="true"/>
          <p:nvPr/>
        </p:nvSpPr>
        <p:spPr>
          <a:xfrm rot="0">
            <a:off x="12012986" y="3848234"/>
            <a:ext cx="3527673"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npm run dev</a:t>
            </a:r>
          </a:p>
        </p:txBody>
      </p:sp>
      <p:sp>
        <p:nvSpPr>
          <p:cNvPr name="TextBox 21" id="21"/>
          <p:cNvSpPr txBox="true"/>
          <p:nvPr/>
        </p:nvSpPr>
        <p:spPr>
          <a:xfrm rot="0">
            <a:off x="11685811" y="4486409"/>
            <a:ext cx="3527673" cy="3124200"/>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message from frontend that it is properly running! copy this localhost url to navigate to dashboard.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TextBox 2" id="2"/>
          <p:cNvSpPr txBox="true"/>
          <p:nvPr/>
        </p:nvSpPr>
        <p:spPr>
          <a:xfrm rot="0">
            <a:off x="1351491" y="662918"/>
            <a:ext cx="11428276" cy="960163"/>
          </a:xfrm>
          <a:prstGeom prst="rect">
            <a:avLst/>
          </a:prstGeom>
        </p:spPr>
        <p:txBody>
          <a:bodyPr anchor="t" rtlCol="false" tIns="0" lIns="0" bIns="0" rIns="0">
            <a:spAutoFit/>
          </a:bodyPr>
          <a:lstStyle/>
          <a:p>
            <a:pPr algn="ctr">
              <a:lnSpc>
                <a:spcPts val="7029"/>
              </a:lnSpc>
            </a:pPr>
            <a:r>
              <a:rPr lang="en-US" b="true" sz="7810">
                <a:solidFill>
                  <a:srgbClr val="183685"/>
                </a:solidFill>
                <a:latin typeface="DM Sans Bold"/>
                <a:ea typeface="DM Sans Bold"/>
                <a:cs typeface="DM Sans Bold"/>
                <a:sym typeface="DM Sans Bold"/>
              </a:rPr>
              <a:t>DEMONSTRATION</a:t>
            </a:r>
          </a:p>
        </p:txBody>
      </p:sp>
      <p:grpSp>
        <p:nvGrpSpPr>
          <p:cNvPr name="Group 3" id="3"/>
          <p:cNvGrpSpPr/>
          <p:nvPr/>
        </p:nvGrpSpPr>
        <p:grpSpPr>
          <a:xfrm rot="0">
            <a:off x="7424017" y="-6859967"/>
            <a:ext cx="18788758" cy="9328392"/>
            <a:chOff x="0" y="0"/>
            <a:chExt cx="1557574" cy="773317"/>
          </a:xfrm>
        </p:grpSpPr>
        <p:sp>
          <p:nvSpPr>
            <p:cNvPr name="Freeform 4" id="4"/>
            <p:cNvSpPr/>
            <p:nvPr/>
          </p:nvSpPr>
          <p:spPr>
            <a:xfrm flipH="false" flipV="false" rot="0">
              <a:off x="18763" y="0"/>
              <a:ext cx="1520047" cy="762685"/>
            </a:xfrm>
            <a:custGeom>
              <a:avLst/>
              <a:gdLst/>
              <a:ahLst/>
              <a:cxnLst/>
              <a:rect r="r" b="b" t="t" l="l"/>
              <a:pathLst>
                <a:path h="762685" w="1520047">
                  <a:moveTo>
                    <a:pt x="784000" y="749509"/>
                  </a:moveTo>
                  <a:lnTo>
                    <a:pt x="1514835" y="23807"/>
                  </a:lnTo>
                  <a:cubicBezTo>
                    <a:pt x="1518838" y="19832"/>
                    <a:pt x="1520047" y="13835"/>
                    <a:pt x="1517898" y="8619"/>
                  </a:cubicBezTo>
                  <a:cubicBezTo>
                    <a:pt x="1515748" y="3404"/>
                    <a:pt x="1510664" y="0"/>
                    <a:pt x="1505023" y="0"/>
                  </a:cubicBezTo>
                  <a:lnTo>
                    <a:pt x="15025" y="0"/>
                  </a:lnTo>
                  <a:cubicBezTo>
                    <a:pt x="9384" y="0"/>
                    <a:pt x="4300" y="3404"/>
                    <a:pt x="2150" y="8619"/>
                  </a:cubicBezTo>
                  <a:cubicBezTo>
                    <a:pt x="0" y="13835"/>
                    <a:pt x="1210" y="19832"/>
                    <a:pt x="5213" y="23807"/>
                  </a:cubicBezTo>
                  <a:lnTo>
                    <a:pt x="736048" y="749509"/>
                  </a:lnTo>
                  <a:cubicBezTo>
                    <a:pt x="749317" y="762685"/>
                    <a:pt x="770731" y="762685"/>
                    <a:pt x="784000" y="749509"/>
                  </a:cubicBezTo>
                  <a:close/>
                </a:path>
              </a:pathLst>
            </a:custGeom>
            <a:solidFill>
              <a:srgbClr val="51B2BA"/>
            </a:solidFill>
          </p:spPr>
        </p:sp>
        <p:sp>
          <p:nvSpPr>
            <p:cNvPr name="TextBox 5" id="5"/>
            <p:cNvSpPr txBox="true"/>
            <p:nvPr/>
          </p:nvSpPr>
          <p:spPr>
            <a:xfrm>
              <a:off x="243371" y="17137"/>
              <a:ext cx="1070832" cy="39714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6513835" y="721307"/>
            <a:ext cx="745465" cy="614786"/>
          </a:xfrm>
          <a:custGeom>
            <a:avLst/>
            <a:gdLst/>
            <a:ahLst/>
            <a:cxnLst/>
            <a:rect r="r" b="b" t="t" l="l"/>
            <a:pathLst>
              <a:path h="614786" w="745465">
                <a:moveTo>
                  <a:pt x="0" y="0"/>
                </a:moveTo>
                <a:lnTo>
                  <a:pt x="745465" y="0"/>
                </a:lnTo>
                <a:lnTo>
                  <a:pt x="745465" y="614786"/>
                </a:lnTo>
                <a:lnTo>
                  <a:pt x="0" y="614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998480" y="10122099"/>
            <a:ext cx="21518857" cy="2096422"/>
            <a:chOff x="0" y="0"/>
            <a:chExt cx="5667518" cy="552144"/>
          </a:xfrm>
        </p:grpSpPr>
        <p:sp>
          <p:nvSpPr>
            <p:cNvPr name="Freeform 8" id="8"/>
            <p:cNvSpPr/>
            <p:nvPr/>
          </p:nvSpPr>
          <p:spPr>
            <a:xfrm flipH="false" flipV="false" rot="0">
              <a:off x="0" y="0"/>
              <a:ext cx="5667518" cy="552144"/>
            </a:xfrm>
            <a:custGeom>
              <a:avLst/>
              <a:gdLst/>
              <a:ahLst/>
              <a:cxnLst/>
              <a:rect r="r" b="b" t="t" l="l"/>
              <a:pathLst>
                <a:path h="552144" w="5667518">
                  <a:moveTo>
                    <a:pt x="0" y="0"/>
                  </a:moveTo>
                  <a:lnTo>
                    <a:pt x="5667518" y="0"/>
                  </a:lnTo>
                  <a:lnTo>
                    <a:pt x="5667518" y="552144"/>
                  </a:lnTo>
                  <a:lnTo>
                    <a:pt x="0" y="552144"/>
                  </a:lnTo>
                  <a:close/>
                </a:path>
              </a:pathLst>
            </a:custGeom>
            <a:solidFill>
              <a:srgbClr val="51B2BA"/>
            </a:solidFill>
          </p:spPr>
        </p:sp>
        <p:sp>
          <p:nvSpPr>
            <p:cNvPr name="TextBox 9" id="9"/>
            <p:cNvSpPr txBox="true"/>
            <p:nvPr/>
          </p:nvSpPr>
          <p:spPr>
            <a:xfrm>
              <a:off x="0" y="-38100"/>
              <a:ext cx="5667518" cy="590244"/>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2740568" y="583791"/>
            <a:ext cx="3769268" cy="3769268"/>
            <a:chOff x="0" y="0"/>
            <a:chExt cx="812800" cy="812800"/>
          </a:xfrm>
        </p:grpSpPr>
        <p:sp>
          <p:nvSpPr>
            <p:cNvPr name="Freeform 11" id="11"/>
            <p:cNvSpPr/>
            <p:nvPr/>
          </p:nvSpPr>
          <p:spPr>
            <a:xfrm flipH="false" flipV="false" rot="0">
              <a:off x="30628" y="30628"/>
              <a:ext cx="751544" cy="751544"/>
            </a:xfrm>
            <a:custGeom>
              <a:avLst/>
              <a:gdLst/>
              <a:ahLst/>
              <a:cxnLst/>
              <a:rect r="r" b="b" t="t" l="l"/>
              <a:pathLst>
                <a:path h="751544" w="751544">
                  <a:moveTo>
                    <a:pt x="428057" y="21657"/>
                  </a:moveTo>
                  <a:lnTo>
                    <a:pt x="729887" y="323487"/>
                  </a:lnTo>
                  <a:cubicBezTo>
                    <a:pt x="743754" y="337354"/>
                    <a:pt x="751544" y="356161"/>
                    <a:pt x="751544" y="375772"/>
                  </a:cubicBezTo>
                  <a:cubicBezTo>
                    <a:pt x="751544" y="395383"/>
                    <a:pt x="743754" y="414190"/>
                    <a:pt x="729887" y="428057"/>
                  </a:cubicBezTo>
                  <a:lnTo>
                    <a:pt x="428057" y="729887"/>
                  </a:lnTo>
                  <a:cubicBezTo>
                    <a:pt x="414190" y="743754"/>
                    <a:pt x="395383" y="751544"/>
                    <a:pt x="375772" y="751544"/>
                  </a:cubicBezTo>
                  <a:cubicBezTo>
                    <a:pt x="356161" y="751544"/>
                    <a:pt x="337354" y="743754"/>
                    <a:pt x="323487" y="729887"/>
                  </a:cubicBezTo>
                  <a:lnTo>
                    <a:pt x="21657" y="428057"/>
                  </a:lnTo>
                  <a:cubicBezTo>
                    <a:pt x="7790" y="414190"/>
                    <a:pt x="0" y="395383"/>
                    <a:pt x="0" y="375772"/>
                  </a:cubicBezTo>
                  <a:cubicBezTo>
                    <a:pt x="0" y="356161"/>
                    <a:pt x="7790" y="337354"/>
                    <a:pt x="21657" y="323487"/>
                  </a:cubicBezTo>
                  <a:lnTo>
                    <a:pt x="323487" y="21657"/>
                  </a:lnTo>
                  <a:cubicBezTo>
                    <a:pt x="337354" y="7790"/>
                    <a:pt x="356161" y="0"/>
                    <a:pt x="375772" y="0"/>
                  </a:cubicBezTo>
                  <a:cubicBezTo>
                    <a:pt x="395383" y="0"/>
                    <a:pt x="414190" y="7790"/>
                    <a:pt x="428057" y="21657"/>
                  </a:cubicBezTo>
                  <a:close/>
                </a:path>
              </a:pathLst>
            </a:custGeom>
            <a:solidFill>
              <a:srgbClr val="51B2BA"/>
            </a:solidFill>
          </p:spPr>
        </p:sp>
        <p:sp>
          <p:nvSpPr>
            <p:cNvPr name="TextBox 12" id="12"/>
            <p:cNvSpPr txBox="true"/>
            <p:nvPr/>
          </p:nvSpPr>
          <p:spPr>
            <a:xfrm>
              <a:off x="139700" y="92075"/>
              <a:ext cx="533400" cy="581025"/>
            </a:xfrm>
            <a:prstGeom prst="rect">
              <a:avLst/>
            </a:prstGeom>
          </p:spPr>
          <p:txBody>
            <a:bodyPr anchor="ctr" rtlCol="false" tIns="50800" lIns="50800" bIns="50800" rIns="50800"/>
            <a:lstStyle/>
            <a:p>
              <a:pPr algn="ctr">
                <a:lnSpc>
                  <a:spcPts val="3359"/>
                </a:lnSpc>
              </a:pPr>
            </a:p>
          </p:txBody>
        </p:sp>
      </p:grpSp>
      <p:sp>
        <p:nvSpPr>
          <p:cNvPr name="Freeform 13" id="13"/>
          <p:cNvSpPr/>
          <p:nvPr/>
        </p:nvSpPr>
        <p:spPr>
          <a:xfrm flipH="false" flipV="false" rot="0">
            <a:off x="1028700" y="2141003"/>
            <a:ext cx="5769266" cy="3745215"/>
          </a:xfrm>
          <a:custGeom>
            <a:avLst/>
            <a:gdLst/>
            <a:ahLst/>
            <a:cxnLst/>
            <a:rect r="r" b="b" t="t" l="l"/>
            <a:pathLst>
              <a:path h="3745215" w="5769266">
                <a:moveTo>
                  <a:pt x="0" y="0"/>
                </a:moveTo>
                <a:lnTo>
                  <a:pt x="5769266" y="0"/>
                </a:lnTo>
                <a:lnTo>
                  <a:pt x="5769266" y="3745216"/>
                </a:lnTo>
                <a:lnTo>
                  <a:pt x="0" y="3745216"/>
                </a:lnTo>
                <a:lnTo>
                  <a:pt x="0" y="0"/>
                </a:lnTo>
                <a:close/>
              </a:path>
            </a:pathLst>
          </a:custGeom>
          <a:blipFill>
            <a:blip r:embed="rId4"/>
            <a:stretch>
              <a:fillRect l="0" t="0" r="0" b="0"/>
            </a:stretch>
          </a:blipFill>
        </p:spPr>
      </p:sp>
      <p:sp>
        <p:nvSpPr>
          <p:cNvPr name="Freeform 14" id="14"/>
          <p:cNvSpPr/>
          <p:nvPr/>
        </p:nvSpPr>
        <p:spPr>
          <a:xfrm flipH="false" flipV="false" rot="0">
            <a:off x="1028700" y="6125538"/>
            <a:ext cx="5787792" cy="3757242"/>
          </a:xfrm>
          <a:custGeom>
            <a:avLst/>
            <a:gdLst/>
            <a:ahLst/>
            <a:cxnLst/>
            <a:rect r="r" b="b" t="t" l="l"/>
            <a:pathLst>
              <a:path h="3757242" w="5787792">
                <a:moveTo>
                  <a:pt x="0" y="0"/>
                </a:moveTo>
                <a:lnTo>
                  <a:pt x="5787792" y="0"/>
                </a:lnTo>
                <a:lnTo>
                  <a:pt x="5787792" y="3757242"/>
                </a:lnTo>
                <a:lnTo>
                  <a:pt x="0" y="3757242"/>
                </a:lnTo>
                <a:lnTo>
                  <a:pt x="0" y="0"/>
                </a:lnTo>
                <a:close/>
              </a:path>
            </a:pathLst>
          </a:custGeom>
          <a:blipFill>
            <a:blip r:embed="rId5"/>
            <a:stretch>
              <a:fillRect l="0" t="0" r="0" b="0"/>
            </a:stretch>
          </a:blipFill>
        </p:spPr>
      </p:sp>
      <p:sp>
        <p:nvSpPr>
          <p:cNvPr name="Freeform 15" id="15"/>
          <p:cNvSpPr/>
          <p:nvPr/>
        </p:nvSpPr>
        <p:spPr>
          <a:xfrm flipH="false" flipV="false" rot="0">
            <a:off x="7065630" y="6145180"/>
            <a:ext cx="5727280" cy="3717959"/>
          </a:xfrm>
          <a:custGeom>
            <a:avLst/>
            <a:gdLst/>
            <a:ahLst/>
            <a:cxnLst/>
            <a:rect r="r" b="b" t="t" l="l"/>
            <a:pathLst>
              <a:path h="3717959" w="5727280">
                <a:moveTo>
                  <a:pt x="0" y="0"/>
                </a:moveTo>
                <a:lnTo>
                  <a:pt x="5727279" y="0"/>
                </a:lnTo>
                <a:lnTo>
                  <a:pt x="5727279" y="3717959"/>
                </a:lnTo>
                <a:lnTo>
                  <a:pt x="0" y="3717959"/>
                </a:lnTo>
                <a:lnTo>
                  <a:pt x="0" y="0"/>
                </a:lnTo>
                <a:close/>
              </a:path>
            </a:pathLst>
          </a:custGeom>
          <a:blipFill>
            <a:blip r:embed="rId6"/>
            <a:stretch>
              <a:fillRect l="0" t="0" r="0" b="0"/>
            </a:stretch>
          </a:blipFill>
        </p:spPr>
      </p:sp>
      <p:sp>
        <p:nvSpPr>
          <p:cNvPr name="TextBox 16" id="16"/>
          <p:cNvSpPr txBox="true"/>
          <p:nvPr/>
        </p:nvSpPr>
        <p:spPr>
          <a:xfrm rot="0">
            <a:off x="2800507" y="1565932"/>
            <a:ext cx="10317966" cy="50482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Threat Dashboard</a:t>
            </a:r>
          </a:p>
        </p:txBody>
      </p:sp>
      <p:sp>
        <p:nvSpPr>
          <p:cNvPr name="TextBox 17" id="17"/>
          <p:cNvSpPr txBox="true"/>
          <p:nvPr/>
        </p:nvSpPr>
        <p:spPr>
          <a:xfrm rot="0">
            <a:off x="7065630" y="2083853"/>
            <a:ext cx="9213604" cy="3648075"/>
          </a:xfrm>
          <a:prstGeom prst="rect">
            <a:avLst/>
          </a:prstGeom>
        </p:spPr>
        <p:txBody>
          <a:bodyPr anchor="t" rtlCol="false" tIns="0" lIns="0" bIns="0" rIns="0">
            <a:spAutoFit/>
          </a:bodyPr>
          <a:lstStyle/>
          <a:p>
            <a:pPr algn="just">
              <a:lnSpc>
                <a:spcPts val="4199"/>
              </a:lnSpc>
            </a:pPr>
            <a:r>
              <a:rPr lang="en-US" sz="2999">
                <a:solidFill>
                  <a:srgbClr val="1E1E1E"/>
                </a:solidFill>
                <a:latin typeface="Open Sauce"/>
                <a:ea typeface="Open Sauce"/>
                <a:cs typeface="Open Sauce"/>
                <a:sym typeface="Open Sauce"/>
              </a:rPr>
              <a:t>When loading the frontend, users will see the main dashboard. Within the first chart and graph, users see the vulnerabilities for each tested IP and the risk score that is associated with them. This is mapped on the graph below the table. Users will also see the OSINT search for the given IP and the corresponding results. </a:t>
            </a:r>
          </a:p>
        </p:txBody>
      </p:sp>
      <p:sp>
        <p:nvSpPr>
          <p:cNvPr name="TextBox 18" id="18"/>
          <p:cNvSpPr txBox="true"/>
          <p:nvPr/>
        </p:nvSpPr>
        <p:spPr>
          <a:xfrm rot="0">
            <a:off x="13040559" y="6088030"/>
            <a:ext cx="4728457" cy="2694171"/>
          </a:xfrm>
          <a:prstGeom prst="rect">
            <a:avLst/>
          </a:prstGeom>
        </p:spPr>
        <p:txBody>
          <a:bodyPr anchor="t" rtlCol="false" tIns="0" lIns="0" bIns="0" rIns="0">
            <a:spAutoFit/>
          </a:bodyPr>
          <a:lstStyle/>
          <a:p>
            <a:pPr algn="just">
              <a:lnSpc>
                <a:spcPts val="4277"/>
              </a:lnSpc>
            </a:pPr>
            <a:r>
              <a:rPr lang="en-US" sz="3055">
                <a:solidFill>
                  <a:srgbClr val="1E1E1E"/>
                </a:solidFill>
                <a:latin typeface="Open Sauce"/>
                <a:ea typeface="Open Sauce"/>
                <a:cs typeface="Open Sauce"/>
                <a:sym typeface="Open Sauce"/>
              </a:rPr>
              <a:t>There are also elements to display the TVA Mapping results and security alerts for different IP addresses.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DAGl4ulTEDk</dc:identifier>
  <dcterms:modified xsi:type="dcterms:W3CDTF">2011-08-01T06:04:30Z</dcterms:modified>
  <cp:revision>1</cp:revision>
  <dc:title>final_presentation</dc:title>
</cp:coreProperties>
</file>

<file path=docProps/thumbnail.jpeg>
</file>